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9" r:id="rId4"/>
    <p:sldId id="260" r:id="rId5"/>
    <p:sldId id="300" r:id="rId6"/>
    <p:sldId id="306" r:id="rId7"/>
    <p:sldId id="307" r:id="rId8"/>
    <p:sldId id="301" r:id="rId9"/>
    <p:sldId id="309" r:id="rId10"/>
    <p:sldId id="310" r:id="rId11"/>
    <p:sldId id="311" r:id="rId12"/>
    <p:sldId id="303" r:id="rId13"/>
    <p:sldId id="304" r:id="rId14"/>
    <p:sldId id="314" r:id="rId15"/>
    <p:sldId id="312" r:id="rId16"/>
    <p:sldId id="313" r:id="rId17"/>
    <p:sldId id="270" r:id="rId18"/>
    <p:sldId id="305" r:id="rId19"/>
    <p:sldId id="29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6794"/>
    <a:srgbClr val="D30201"/>
    <a:srgbClr val="FFC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dirty="0"/>
              <a:pPr/>
              <a:t>8/18/2020</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dirty="0"/>
              <a:pPr/>
              <a:t>‹Nº›</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8/18/2020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8/18/2020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8/18/2020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8/18/2020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8/18/2020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8/18/2020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8000">
              <a:srgbClr val="C00000"/>
            </a:gs>
            <a:gs pos="100000">
              <a:srgbClr val="92D050"/>
            </a:gs>
          </a:gsLst>
          <a:lin ang="2700000" scaled="1"/>
          <a:tileRect/>
        </a:gra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8/18/2020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ítulo 1"/>
          <p:cNvSpPr>
            <a:spLocks noGrp="1"/>
          </p:cNvSpPr>
          <p:nvPr>
            <p:ph type="title"/>
          </p:nvPr>
        </p:nvSpPr>
        <p:spPr>
          <a:xfrm>
            <a:off x="374071" y="686297"/>
            <a:ext cx="5555673" cy="2492529"/>
          </a:xfrm>
        </p:spPr>
        <p:txBody>
          <a:bodyPr anchor="ctr"/>
          <a:lstStyle/>
          <a:p>
            <a:pPr algn="ctr"/>
            <a:r>
              <a:rPr lang="es-ES" sz="7200" b="1" dirty="0">
                <a:ln w="0"/>
                <a:solidFill>
                  <a:schemeClr val="tx1"/>
                </a:solidFill>
                <a:effectLst>
                  <a:outerShdw blurRad="38100" dist="19050" dir="2700000" algn="tl" rotWithShape="0">
                    <a:schemeClr val="dk1">
                      <a:alpha val="40000"/>
                    </a:schemeClr>
                  </a:outerShdw>
                </a:effectLst>
                <a:latin typeface="Calibri Light" panose="020F0302020204030204" pitchFamily="34" charset="0"/>
                <a:cs typeface="Calibri" panose="020F0502020204030204" pitchFamily="34" charset="0"/>
              </a:rPr>
              <a:t>EL CORDERO QUE ES DIGNO</a:t>
            </a:r>
            <a:endParaRPr lang="es-GT" sz="7200" dirty="0">
              <a:ln w="0"/>
              <a:solidFill>
                <a:schemeClr val="tx1"/>
              </a:solidFill>
              <a:effectLst>
                <a:outerShdw blurRad="38100" dist="19050" dir="2700000" algn="tl" rotWithShape="0">
                  <a:schemeClr val="dk1">
                    <a:alpha val="40000"/>
                  </a:schemeClr>
                </a:outerShdw>
              </a:effectLst>
              <a:latin typeface="Calibri Light" panose="020F03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70638C3F-7C75-40ED-B1C4-A1E8ADE67654}"/>
              </a:ext>
            </a:extLst>
          </p:cNvPr>
          <p:cNvSpPr/>
          <p:nvPr/>
        </p:nvSpPr>
        <p:spPr>
          <a:xfrm>
            <a:off x="374071" y="3679175"/>
            <a:ext cx="5721929" cy="1846659"/>
          </a:xfrm>
          <a:prstGeom prst="rect">
            <a:avLst/>
          </a:prstGeom>
        </p:spPr>
        <p:txBody>
          <a:bodyPr wrap="square">
            <a:spAutoFit/>
          </a:bodyPr>
          <a:lstStyle/>
          <a:p>
            <a:pPr algn="ctr"/>
            <a:r>
              <a:rPr lang="es-GT" sz="3800" dirty="0">
                <a:effectLst>
                  <a:outerShdw blurRad="38100" dist="38100" dir="2700000" algn="tl">
                    <a:srgbClr val="000000">
                      <a:alpha val="43137"/>
                    </a:srgbClr>
                  </a:outerShdw>
                </a:effectLst>
              </a:rPr>
              <a:t>“Jesucristo es digno de ser glorificado como el Cordero de Dios exaltado”</a:t>
            </a:r>
            <a:endParaRPr lang="es-419" sz="3800" dirty="0">
              <a:effectLst>
                <a:outerShdw blurRad="38100" dist="38100" dir="2700000" algn="tl">
                  <a:srgbClr val="000000">
                    <a:alpha val="43137"/>
                  </a:srgbClr>
                </a:outerShdw>
              </a:effectLst>
            </a:endParaRPr>
          </a:p>
        </p:txBody>
      </p:sp>
      <p:pic>
        <p:nvPicPr>
          <p:cNvPr id="8" name="Picture 7">
            <a:extLst>
              <a:ext uri="{FF2B5EF4-FFF2-40B4-BE49-F238E27FC236}">
                <a16:creationId xmlns:a16="http://schemas.microsoft.com/office/drawing/2014/main" id="{B090B69B-1388-449A-9682-C44C72D6FE31}"/>
              </a:ext>
            </a:extLst>
          </p:cNvPr>
          <p:cNvPicPr>
            <a:picLocks noChangeAspect="1"/>
          </p:cNvPicPr>
          <p:nvPr/>
        </p:nvPicPr>
        <p:blipFill>
          <a:blip r:embed="rId2"/>
          <a:stretch>
            <a:fillRect/>
          </a:stretch>
        </p:blipFill>
        <p:spPr>
          <a:xfrm>
            <a:off x="6262258" y="354406"/>
            <a:ext cx="5553906" cy="614918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43539567"/>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rmAutofit lnSpcReduction="10000"/>
          </a:bodyPr>
          <a:lstStyle/>
          <a:p>
            <a:pPr marL="539750" indent="-539750" algn="just">
              <a:buClrTx/>
              <a:buFont typeface="+mj-lt"/>
              <a:buAutoNum type="alphaUcPeriod" startAt="2"/>
            </a:pPr>
            <a:r>
              <a:rPr lang="es-GT" sz="4000" b="1" dirty="0">
                <a:solidFill>
                  <a:schemeClr val="tx1"/>
                </a:solidFill>
              </a:rPr>
              <a:t>Este anciano da una descripción de Jesucristo.</a:t>
            </a:r>
          </a:p>
          <a:p>
            <a:pPr marL="720725" lvl="1" indent="-447675" algn="just">
              <a:buClrTx/>
              <a:buFont typeface="+mj-lt"/>
              <a:buAutoNum type="arabicParenR" startAt="2"/>
            </a:pPr>
            <a:r>
              <a:rPr lang="es-GT" sz="3600" dirty="0">
                <a:solidFill>
                  <a:schemeClr val="tx1"/>
                </a:solidFill>
              </a:rPr>
              <a:t>Él es de la raíz de David, V.5. Véase Isaías 11:1,10. Aquí enfatiza la humanidad de Jesús, pero Mateo 22:41-46 enfatiza su eternidad, David salió de Jesús. Véase Apocalipsis22:16.</a:t>
            </a:r>
          </a:p>
          <a:p>
            <a:pPr marL="720725" lvl="1" indent="-447675" algn="just">
              <a:buClrTx/>
              <a:buFont typeface="+mj-lt"/>
              <a:buAutoNum type="arabicParenR" startAt="2"/>
            </a:pPr>
            <a:r>
              <a:rPr lang="es-GT" sz="3600" dirty="0">
                <a:solidFill>
                  <a:schemeClr val="tx1"/>
                </a:solidFill>
              </a:rPr>
              <a:t>Él es también el Cordero inmolado, V.6-8.</a:t>
            </a:r>
          </a:p>
          <a:p>
            <a:pPr marL="1005840" lvl="2" indent="-457200" algn="just">
              <a:buClrTx/>
              <a:buFont typeface="+mj-lt"/>
              <a:buAutoNum type="alphaLcParenR"/>
            </a:pPr>
            <a:r>
              <a:rPr lang="es-GT" sz="3200" dirty="0">
                <a:solidFill>
                  <a:schemeClr val="tx1"/>
                </a:solidFill>
              </a:rPr>
              <a:t>Él venció la muerte.</a:t>
            </a:r>
          </a:p>
          <a:p>
            <a:pPr marL="1005840" lvl="2" indent="-457200" algn="just">
              <a:buClrTx/>
              <a:buFont typeface="+mj-lt"/>
              <a:buAutoNum type="alphaLcParenR"/>
            </a:pPr>
            <a:r>
              <a:rPr lang="es-GT" sz="3200" dirty="0">
                <a:solidFill>
                  <a:schemeClr val="tx1"/>
                </a:solidFill>
              </a:rPr>
              <a:t>Él está de pie ante el trono de Dios.</a:t>
            </a:r>
          </a:p>
          <a:p>
            <a:pPr marL="1005840" lvl="2" indent="-457200" algn="just">
              <a:buClrTx/>
              <a:buFont typeface="+mj-lt"/>
              <a:buAutoNum type="alphaLcParenR"/>
            </a:pPr>
            <a:r>
              <a:rPr lang="es-GT" sz="3200" dirty="0">
                <a:solidFill>
                  <a:schemeClr val="tx1"/>
                </a:solidFill>
              </a:rPr>
              <a:t>Él tiene siete cuernos= perfección de poder.</a:t>
            </a:r>
          </a:p>
          <a:p>
            <a:pPr marL="1005840" lvl="2" indent="-457200" algn="just">
              <a:buClrTx/>
              <a:buFont typeface="+mj-lt"/>
              <a:buAutoNum type="alphaLcParenR"/>
            </a:pPr>
            <a:r>
              <a:rPr lang="es-GT" sz="3200" dirty="0">
                <a:solidFill>
                  <a:schemeClr val="tx1"/>
                </a:solidFill>
              </a:rPr>
              <a:t>El todo lo ve y está en todo lugar=siete ojos, siete espíritus.</a:t>
            </a:r>
          </a:p>
          <a:p>
            <a:pPr marL="1005840" lvl="2" indent="-457200" algn="just">
              <a:buClrTx/>
              <a:buFont typeface="+mj-lt"/>
              <a:buAutoNum type="alphaLcParenR"/>
            </a:pPr>
            <a:r>
              <a:rPr lang="es-GT" sz="3200" dirty="0">
                <a:solidFill>
                  <a:schemeClr val="tx1"/>
                </a:solidFill>
              </a:rPr>
              <a:t>El que toma el libro sellado de la mano de Dios.</a:t>
            </a:r>
          </a:p>
        </p:txBody>
      </p:sp>
    </p:spTree>
    <p:extLst>
      <p:ext uri="{BB962C8B-B14F-4D97-AF65-F5344CB8AC3E}">
        <p14:creationId xmlns:p14="http://schemas.microsoft.com/office/powerpoint/2010/main" val="27157439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rmAutofit/>
          </a:bodyPr>
          <a:lstStyle/>
          <a:p>
            <a:pPr marL="539750" indent="-495300" algn="just">
              <a:buClrTx/>
              <a:buFont typeface="+mj-lt"/>
              <a:buAutoNum type="alphaUcPeriod" startAt="3"/>
            </a:pPr>
            <a:r>
              <a:rPr lang="es-GT" sz="4000" b="1" dirty="0">
                <a:solidFill>
                  <a:schemeClr val="tx1"/>
                </a:solidFill>
              </a:rPr>
              <a:t>Hay que recordar esta gran realidad: nuestra victoria futura está asegurada a pesar de los sufrimientos que soportemos en este mundo. Ahora ofrezca sus peticiones al Señor y sígale fielmente.</a:t>
            </a:r>
          </a:p>
        </p:txBody>
      </p:sp>
    </p:spTree>
    <p:extLst>
      <p:ext uri="{BB962C8B-B14F-4D97-AF65-F5344CB8AC3E}">
        <p14:creationId xmlns:p14="http://schemas.microsoft.com/office/powerpoint/2010/main" val="13065749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ENSAJES — Sermon Page">
            <a:extLst>
              <a:ext uri="{FF2B5EF4-FFF2-40B4-BE49-F238E27FC236}">
                <a16:creationId xmlns:a16="http://schemas.microsoft.com/office/drawing/2014/main" id="{C48E35CF-5FF2-4EFF-B9DD-2D3D885085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399" y="360217"/>
            <a:ext cx="5430981" cy="61375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ítulo 3"/>
          <p:cNvSpPr>
            <a:spLocks noGrp="1"/>
          </p:cNvSpPr>
          <p:nvPr>
            <p:ph type="title"/>
          </p:nvPr>
        </p:nvSpPr>
        <p:spPr>
          <a:xfrm>
            <a:off x="387927" y="457205"/>
            <a:ext cx="5708073" cy="2960910"/>
          </a:xfrm>
        </p:spPr>
        <p:txBody>
          <a:bodyPr anchor="ctr"/>
          <a:lstStyle/>
          <a:p>
            <a:pPr algn="ctr"/>
            <a:r>
              <a:rPr lang="es-GT" sz="7000" b="1" dirty="0">
                <a:ln w="0"/>
                <a:solidFill>
                  <a:schemeClr val="tx1"/>
                </a:solidFill>
                <a:effectLst>
                  <a:outerShdw blurRad="38100" dist="38100" dir="2700000" algn="tl">
                    <a:srgbClr val="000000">
                      <a:alpha val="43137"/>
                    </a:srgbClr>
                  </a:outerShdw>
                </a:effectLst>
                <a:latin typeface="Calibri Light" panose="020F0302020204030204" pitchFamily="34" charset="0"/>
              </a:rPr>
              <a:t>LA ADORACIÓN UNIVERSAL DEL CORDERO</a:t>
            </a:r>
            <a:endParaRPr lang="es-GT" sz="7000" dirty="0">
              <a:ln w="0"/>
              <a:solidFill>
                <a:schemeClr val="tx1"/>
              </a:solidFill>
              <a:effectLst>
                <a:outerShdw blurRad="38100" dist="38100" dir="2700000" algn="tl">
                  <a:srgbClr val="000000">
                    <a:alpha val="43137"/>
                  </a:srgbClr>
                </a:outerShdw>
              </a:effectLst>
              <a:latin typeface="Calibri Light" panose="020F0302020204030204" pitchFamily="34" charset="0"/>
            </a:endParaRPr>
          </a:p>
        </p:txBody>
      </p:sp>
      <p:sp>
        <p:nvSpPr>
          <p:cNvPr id="6" name="Marcador de texto 5"/>
          <p:cNvSpPr>
            <a:spLocks noGrp="1"/>
          </p:cNvSpPr>
          <p:nvPr>
            <p:ph type="body" sz="half" idx="2"/>
          </p:nvPr>
        </p:nvSpPr>
        <p:spPr>
          <a:xfrm>
            <a:off x="2558228" y="3822865"/>
            <a:ext cx="1339762" cy="1175657"/>
          </a:xfrm>
          <a:prstGeom prst="roundRect">
            <a:avLst/>
          </a:prstGeom>
          <a:solidFill>
            <a:schemeClr val="accent5">
              <a:lumMod val="75000"/>
            </a:schemeClr>
          </a:solidFill>
          <a:ln w="57150">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txBody>
          <a:bodyPr anchor="ctr">
            <a:noAutofit/>
          </a:bodyPr>
          <a:lstStyle/>
          <a:p>
            <a:pPr algn="ctr"/>
            <a:r>
              <a:rPr lang="es-GT" sz="7200" b="1" dirty="0">
                <a:ln w="0"/>
                <a:solidFill>
                  <a:schemeClr val="bg1"/>
                </a:solidFill>
                <a:effectLst>
                  <a:outerShdw blurRad="38100" dist="19050" dir="2700000" algn="tl" rotWithShape="0">
                    <a:schemeClr val="dk1">
                      <a:alpha val="40000"/>
                    </a:schemeClr>
                  </a:outerShdw>
                </a:effectLst>
                <a:latin typeface="Arial Black" panose="020B0A04020102020204" pitchFamily="34" charset="0"/>
                <a:cs typeface="Aharoni" panose="02010803020104030203" pitchFamily="2" charset="-79"/>
              </a:rPr>
              <a:t>3</a:t>
            </a:r>
          </a:p>
        </p:txBody>
      </p:sp>
      <p:sp>
        <p:nvSpPr>
          <p:cNvPr id="8" name="Marcador de texto 3"/>
          <p:cNvSpPr txBox="1">
            <a:spLocks/>
          </p:cNvSpPr>
          <p:nvPr/>
        </p:nvSpPr>
        <p:spPr>
          <a:xfrm>
            <a:off x="512618" y="5403272"/>
            <a:ext cx="5430983" cy="823355"/>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1000"/>
              </a:spcBef>
              <a:buClr>
                <a:schemeClr val="accent1"/>
              </a:buClr>
              <a:buSzPct val="80000"/>
              <a:buFont typeface="Corbel" pitchFamily="34" charset="0"/>
              <a:buNone/>
              <a:defRPr sz="1700" kern="1200">
                <a:solidFill>
                  <a:schemeClr val="accent1"/>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1200" kern="1200">
                <a:solidFill>
                  <a:schemeClr val="accent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1000" kern="1200">
                <a:solidFill>
                  <a:schemeClr val="accent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9pPr>
          </a:lstStyle>
          <a:p>
            <a:pPr algn="ctr"/>
            <a:r>
              <a:rPr lang="es-GT" sz="4000" dirty="0">
                <a:solidFill>
                  <a:schemeClr val="tx1"/>
                </a:solidFill>
                <a:effectLst>
                  <a:outerShdw blurRad="38100" dist="38100" dir="2700000" algn="tl">
                    <a:srgbClr val="000000">
                      <a:alpha val="43137"/>
                    </a:srgbClr>
                  </a:outerShdw>
                </a:effectLst>
              </a:rPr>
              <a:t>Apocalipsis 5:9-14.</a:t>
            </a:r>
          </a:p>
        </p:txBody>
      </p:sp>
    </p:spTree>
    <p:extLst>
      <p:ext uri="{BB962C8B-B14F-4D97-AF65-F5344CB8AC3E}">
        <p14:creationId xmlns:p14="http://schemas.microsoft.com/office/powerpoint/2010/main" val="38944122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Autofit/>
          </a:bodyPr>
          <a:lstStyle/>
          <a:p>
            <a:pPr marL="502920" indent="-457200" algn="just">
              <a:buClrTx/>
              <a:buFont typeface="+mj-lt"/>
              <a:buAutoNum type="alphaUcPeriod"/>
            </a:pPr>
            <a:r>
              <a:rPr lang="es-GT" sz="4000" b="1" dirty="0">
                <a:solidFill>
                  <a:schemeClr val="tx1"/>
                </a:solidFill>
              </a:rPr>
              <a:t>El Cordero fue adorado por los ancianos y los seres vivientes cuando tomo el libro, V.8.</a:t>
            </a:r>
          </a:p>
          <a:p>
            <a:pPr marL="731520" lvl="1" indent="-457200" algn="just">
              <a:buClrTx/>
              <a:buFont typeface="+mj-lt"/>
              <a:buAutoNum type="arabicParenR"/>
            </a:pPr>
            <a:r>
              <a:rPr lang="es-GT" sz="3600" dirty="0">
                <a:solidFill>
                  <a:schemeClr val="tx1"/>
                </a:solidFill>
              </a:rPr>
              <a:t>Le adoraron con reverencia: se postraron delante del Cordero.</a:t>
            </a:r>
          </a:p>
          <a:p>
            <a:pPr marL="731520" lvl="1" indent="-457200" algn="just">
              <a:buClrTx/>
              <a:buFont typeface="+mj-lt"/>
              <a:buAutoNum type="arabicParenR"/>
            </a:pPr>
            <a:r>
              <a:rPr lang="es-GT" sz="3600" dirty="0">
                <a:solidFill>
                  <a:schemeClr val="tx1"/>
                </a:solidFill>
              </a:rPr>
              <a:t>Le adoraron con alabanza: tenían arpas.</a:t>
            </a:r>
          </a:p>
          <a:p>
            <a:pPr marL="731520" lvl="1" indent="-457200" algn="just">
              <a:buClrTx/>
              <a:buFont typeface="+mj-lt"/>
              <a:buAutoNum type="arabicParenR"/>
            </a:pPr>
            <a:r>
              <a:rPr lang="es-GT" sz="3600" dirty="0">
                <a:solidFill>
                  <a:schemeClr val="tx1"/>
                </a:solidFill>
              </a:rPr>
              <a:t>Le adoraron con dependencia: copas de oro llenas de incienso, las oraciones de los santos.</a:t>
            </a:r>
          </a:p>
        </p:txBody>
      </p:sp>
    </p:spTree>
    <p:extLst>
      <p:ext uri="{BB962C8B-B14F-4D97-AF65-F5344CB8AC3E}">
        <p14:creationId xmlns:p14="http://schemas.microsoft.com/office/powerpoint/2010/main" val="24879764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Autofit/>
          </a:bodyPr>
          <a:lstStyle/>
          <a:p>
            <a:pPr marL="539750" indent="-495300" algn="just">
              <a:buClrTx/>
              <a:buFont typeface="+mj-lt"/>
              <a:buAutoNum type="alphaUcPeriod" startAt="2"/>
            </a:pPr>
            <a:r>
              <a:rPr lang="es-GT" sz="4000" b="1" dirty="0">
                <a:solidFill>
                  <a:schemeClr val="tx1"/>
                </a:solidFill>
              </a:rPr>
              <a:t>El Cordero era el único digno de tomar el libro y abrir sus sellos, V.9-10.</a:t>
            </a:r>
          </a:p>
          <a:p>
            <a:pPr marL="731520" lvl="1" indent="-457200" algn="just">
              <a:buClrTx/>
              <a:buFont typeface="+mj-lt"/>
              <a:buAutoNum type="arabicParenR"/>
            </a:pPr>
            <a:r>
              <a:rPr lang="es-GT" sz="3600" dirty="0">
                <a:solidFill>
                  <a:schemeClr val="tx1"/>
                </a:solidFill>
              </a:rPr>
              <a:t>Porque fuiste inmolado.</a:t>
            </a:r>
          </a:p>
          <a:p>
            <a:pPr marL="731520" lvl="1" indent="-457200" algn="just">
              <a:buClrTx/>
              <a:buFont typeface="+mj-lt"/>
              <a:buAutoNum type="arabicParenR"/>
            </a:pPr>
            <a:r>
              <a:rPr lang="es-GT" sz="3600" dirty="0">
                <a:solidFill>
                  <a:schemeClr val="tx1"/>
                </a:solidFill>
              </a:rPr>
              <a:t>Porque con su sangre nos ha comprado para Dios, de todo linaje, lengua, pueblo y nación.</a:t>
            </a:r>
          </a:p>
          <a:p>
            <a:pPr marL="731520" lvl="1" indent="-457200" algn="just">
              <a:buClrTx/>
              <a:buFont typeface="+mj-lt"/>
              <a:buAutoNum type="arabicParenR"/>
            </a:pPr>
            <a:r>
              <a:rPr lang="es-GT" sz="3600" dirty="0">
                <a:solidFill>
                  <a:schemeClr val="tx1"/>
                </a:solidFill>
              </a:rPr>
              <a:t>Porque nos has hecho reyes y sacerdotes para servir a Dios y para regir la tierra.</a:t>
            </a:r>
          </a:p>
        </p:txBody>
      </p:sp>
    </p:spTree>
    <p:extLst>
      <p:ext uri="{BB962C8B-B14F-4D97-AF65-F5344CB8AC3E}">
        <p14:creationId xmlns:p14="http://schemas.microsoft.com/office/powerpoint/2010/main" val="42815178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rmAutofit/>
          </a:bodyPr>
          <a:lstStyle/>
          <a:p>
            <a:pPr marL="539750" indent="-495300" algn="just">
              <a:buClrTx/>
              <a:buFont typeface="+mj-lt"/>
              <a:buAutoNum type="alphaUcPeriod" startAt="3"/>
            </a:pPr>
            <a:r>
              <a:rPr lang="es-GT" sz="4000" b="1" dirty="0">
                <a:solidFill>
                  <a:schemeClr val="tx1"/>
                </a:solidFill>
              </a:rPr>
              <a:t>El Cordero sigue recibiendo adoración.</a:t>
            </a:r>
          </a:p>
          <a:p>
            <a:pPr marL="731520" lvl="1" indent="-457200" algn="just">
              <a:buClrTx/>
              <a:buFont typeface="+mj-lt"/>
              <a:buAutoNum type="arabicParenR"/>
            </a:pPr>
            <a:r>
              <a:rPr lang="es-GT" sz="3600" dirty="0">
                <a:solidFill>
                  <a:schemeClr val="tx1"/>
                </a:solidFill>
              </a:rPr>
              <a:t>Por las huestes angelicales, V.11,12.</a:t>
            </a:r>
          </a:p>
          <a:p>
            <a:pPr marL="1005840" lvl="2" indent="-457200" algn="just">
              <a:buClrTx/>
              <a:buFont typeface="+mj-lt"/>
              <a:buAutoNum type="alphaLcParenR"/>
            </a:pPr>
            <a:r>
              <a:rPr lang="es-GT" sz="3200" dirty="0">
                <a:solidFill>
                  <a:schemeClr val="tx1"/>
                </a:solidFill>
              </a:rPr>
              <a:t>Su número, millones de millones.</a:t>
            </a:r>
          </a:p>
          <a:p>
            <a:pPr marL="1005840" lvl="2" indent="-457200" algn="just">
              <a:buClrTx/>
              <a:buFont typeface="+mj-lt"/>
              <a:buAutoNum type="alphaLcParenR"/>
            </a:pPr>
            <a:r>
              <a:rPr lang="es-GT" sz="3200" dirty="0">
                <a:solidFill>
                  <a:schemeClr val="tx1"/>
                </a:solidFill>
              </a:rPr>
              <a:t>Su ubicación, alrededor del trono.</a:t>
            </a:r>
          </a:p>
          <a:p>
            <a:pPr marL="1005840" lvl="2" indent="-457200" algn="just">
              <a:buClrTx/>
              <a:buFont typeface="+mj-lt"/>
              <a:buAutoNum type="alphaLcParenR"/>
            </a:pPr>
            <a:r>
              <a:rPr lang="es-GT" sz="3200" dirty="0">
                <a:solidFill>
                  <a:schemeClr val="tx1"/>
                </a:solidFill>
              </a:rPr>
              <a:t>En alta voz claman digno es el Cordero de recibir poder, riqueza, sabiduría, fuerza, honor, gloria y alabanza. Porque fue inmolado.</a:t>
            </a:r>
          </a:p>
          <a:p>
            <a:pPr marL="731520" lvl="1" indent="-457200" algn="just">
              <a:buClrTx/>
              <a:buFont typeface="+mj-lt"/>
              <a:buAutoNum type="arabicParenR"/>
            </a:pPr>
            <a:r>
              <a:rPr lang="es-GT" sz="3600" dirty="0">
                <a:solidFill>
                  <a:schemeClr val="tx1"/>
                </a:solidFill>
              </a:rPr>
              <a:t>Por sus criaturas, por toda la naturaleza, por los ancianos y los seres vivientes, V.13-14. Gloria a Dios y al Cordero.</a:t>
            </a:r>
          </a:p>
        </p:txBody>
      </p:sp>
    </p:spTree>
    <p:extLst>
      <p:ext uri="{BB962C8B-B14F-4D97-AF65-F5344CB8AC3E}">
        <p14:creationId xmlns:p14="http://schemas.microsoft.com/office/powerpoint/2010/main" val="31984009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rmAutofit/>
          </a:bodyPr>
          <a:lstStyle/>
          <a:p>
            <a:pPr marL="502920" indent="-457200" algn="just">
              <a:buClrTx/>
              <a:buFont typeface="+mj-lt"/>
              <a:buAutoNum type="alphaUcPeriod" startAt="4"/>
            </a:pPr>
            <a:r>
              <a:rPr lang="es-GT" sz="4000" b="1" dirty="0">
                <a:solidFill>
                  <a:schemeClr val="tx1"/>
                </a:solidFill>
              </a:rPr>
              <a:t>Hay que adorar a Cristo aun en medio de la batalla, canta en medio de sus oraciones, canta en el valle y en los desiertos, canta en la congregación porque el Cordero ha triunfado.</a:t>
            </a:r>
          </a:p>
        </p:txBody>
      </p:sp>
    </p:spTree>
    <p:extLst>
      <p:ext uri="{BB962C8B-B14F-4D97-AF65-F5344CB8AC3E}">
        <p14:creationId xmlns:p14="http://schemas.microsoft.com/office/powerpoint/2010/main" val="264581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8240" y="2070100"/>
            <a:ext cx="9875520" cy="2717800"/>
          </a:xfrm>
          <a:prstGeom prst="wedgeRoundRectCallout">
            <a:avLst>
              <a:gd name="adj1" fmla="val -59413"/>
              <a:gd name="adj2" fmla="val -105724"/>
              <a:gd name="adj3" fmla="val 16667"/>
            </a:avLst>
          </a:prstGeom>
          <a:solidFill>
            <a:schemeClr val="accent5">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es-GT" sz="6600" dirty="0">
                <a:ln>
                  <a:solidFill>
                    <a:schemeClr val="bg1"/>
                  </a:solidFill>
                </a:ln>
                <a:solidFill>
                  <a:schemeClr val="bg1"/>
                </a:solidFill>
              </a:rPr>
              <a:t>DISCIPULADO Y MINISTERIO EN ACCION</a:t>
            </a:r>
          </a:p>
        </p:txBody>
      </p:sp>
    </p:spTree>
    <p:extLst>
      <p:ext uri="{BB962C8B-B14F-4D97-AF65-F5344CB8AC3E}">
        <p14:creationId xmlns:p14="http://schemas.microsoft.com/office/powerpoint/2010/main" val="2899229212"/>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92726" y="540327"/>
            <a:ext cx="10820401" cy="5763491"/>
          </a:xfrm>
        </p:spPr>
        <p:txBody>
          <a:bodyPr anchor="ctr">
            <a:noAutofit/>
          </a:bodyPr>
          <a:lstStyle/>
          <a:p>
            <a:pPr marL="360363" indent="-314325" algn="just">
              <a:lnSpc>
                <a:spcPct val="80000"/>
              </a:lnSpc>
              <a:buClr>
                <a:srgbClr val="00B050"/>
              </a:buClr>
              <a:buFont typeface="Wingdings" panose="05000000000000000000" pitchFamily="2" charset="2"/>
              <a:buChar char="§"/>
            </a:pPr>
            <a:r>
              <a:rPr lang="es-GT" sz="4000" dirty="0">
                <a:solidFill>
                  <a:schemeClr val="tx1"/>
                </a:solidFill>
              </a:rPr>
              <a:t>Al considerar esta lección piense en los desafíos espirituales que usted enfrenta. </a:t>
            </a:r>
          </a:p>
          <a:p>
            <a:pPr marL="360363" indent="-314325" algn="just">
              <a:lnSpc>
                <a:spcPct val="80000"/>
              </a:lnSpc>
              <a:buClr>
                <a:srgbClr val="00B050"/>
              </a:buClr>
              <a:buFont typeface="Wingdings" panose="05000000000000000000" pitchFamily="2" charset="2"/>
              <a:buChar char="§"/>
            </a:pPr>
            <a:r>
              <a:rPr lang="es-GT" sz="4000" dirty="0">
                <a:solidFill>
                  <a:schemeClr val="tx1"/>
                </a:solidFill>
              </a:rPr>
              <a:t>Llévelos al Cordero triunfante y presente sus oraciones para que se eleven como incienso ante Él.</a:t>
            </a:r>
          </a:p>
          <a:p>
            <a:pPr marL="360363" indent="-314325" algn="just">
              <a:lnSpc>
                <a:spcPct val="80000"/>
              </a:lnSpc>
              <a:buClr>
                <a:srgbClr val="00B050"/>
              </a:buClr>
              <a:buFont typeface="Wingdings" panose="05000000000000000000" pitchFamily="2" charset="2"/>
              <a:buChar char="§"/>
            </a:pPr>
            <a:r>
              <a:rPr lang="es-GT" sz="4000" dirty="0">
                <a:solidFill>
                  <a:schemeClr val="tx1"/>
                </a:solidFill>
              </a:rPr>
              <a:t>Unámonos en adoración porque nuestro Redentor es digno. </a:t>
            </a:r>
          </a:p>
          <a:p>
            <a:pPr marL="360363" indent="-314325" algn="just">
              <a:lnSpc>
                <a:spcPct val="80000"/>
              </a:lnSpc>
              <a:buClr>
                <a:srgbClr val="00B050"/>
              </a:buClr>
              <a:buFont typeface="Wingdings" panose="05000000000000000000" pitchFamily="2" charset="2"/>
              <a:buChar char="§"/>
            </a:pPr>
            <a:r>
              <a:rPr lang="es-GT" sz="4000" dirty="0">
                <a:solidFill>
                  <a:schemeClr val="tx1"/>
                </a:solidFill>
              </a:rPr>
              <a:t>Dirija una adoración sincera y espontánea que exalte a Cristo y su obra gloriosa.</a:t>
            </a:r>
          </a:p>
        </p:txBody>
      </p:sp>
    </p:spTree>
    <p:extLst>
      <p:ext uri="{BB962C8B-B14F-4D97-AF65-F5344CB8AC3E}">
        <p14:creationId xmlns:p14="http://schemas.microsoft.com/office/powerpoint/2010/main" val="24898980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152A335-B688-4824-BA31-B1D4BE2951D4}"/>
              </a:ext>
            </a:extLst>
          </p:cNvPr>
          <p:cNvPicPr>
            <a:picLocks noChangeAspect="1"/>
          </p:cNvPicPr>
          <p:nvPr/>
        </p:nvPicPr>
        <p:blipFill>
          <a:blip r:embed="rId2"/>
          <a:stretch>
            <a:fillRect/>
          </a:stretch>
        </p:blipFill>
        <p:spPr>
          <a:xfrm>
            <a:off x="229111" y="240874"/>
            <a:ext cx="11733777" cy="6376252"/>
          </a:xfrm>
          <a:prstGeom prst="rect">
            <a:avLst/>
          </a:prstGeom>
        </p:spPr>
      </p:pic>
    </p:spTree>
    <p:extLst>
      <p:ext uri="{BB962C8B-B14F-4D97-AF65-F5344CB8AC3E}">
        <p14:creationId xmlns:p14="http://schemas.microsoft.com/office/powerpoint/2010/main" val="404254390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texto 4"/>
          <p:cNvSpPr txBox="1">
            <a:spLocks/>
          </p:cNvSpPr>
          <p:nvPr/>
        </p:nvSpPr>
        <p:spPr>
          <a:xfrm>
            <a:off x="733929" y="872836"/>
            <a:ext cx="10724141" cy="3768439"/>
          </a:xfrm>
          <a:prstGeom prst="rect">
            <a:avLst/>
          </a:prstGeom>
          <a:ln w="38100">
            <a:solidFill>
              <a:srgbClr val="0070C0"/>
            </a:solidFill>
          </a:ln>
        </p:spPr>
        <p:txBody>
          <a:bodyPr vert="horz" lIns="91440" tIns="45720" rIns="91440" bIns="45720" rtlCol="0" anchor="ctr">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GT" sz="4400" b="1" dirty="0">
                <a:solidFill>
                  <a:schemeClr val="tx1"/>
                </a:solidFill>
                <a:effectLst>
                  <a:outerShdw blurRad="38100" dist="38100" dir="2700000" algn="tl">
                    <a:srgbClr val="000000">
                      <a:alpha val="43137"/>
                    </a:srgbClr>
                  </a:outerShdw>
                </a:effectLst>
                <a:latin typeface="Calibri" panose="020F0502020204030204" pitchFamily="34" charset="0"/>
              </a:rPr>
              <a:t>VERSÍCULO CLAVE: </a:t>
            </a:r>
            <a:r>
              <a:rPr lang="es-GT" sz="4000" dirty="0">
                <a:solidFill>
                  <a:schemeClr val="tx1"/>
                </a:solidFill>
                <a:latin typeface="+mj-lt"/>
              </a:rPr>
              <a:t>“… Digno eres de tomar el libro y de abrir sus sellos; porque tú fuiste inmolado, y con tu sangre nos has redimido para Dios, de todo linaje y lengua y pueblo y nación”, Apocalipsis 5:9. </a:t>
            </a:r>
          </a:p>
        </p:txBody>
      </p:sp>
      <p:sp>
        <p:nvSpPr>
          <p:cNvPr id="8" name="Rectángulo 7">
            <a:extLst>
              <a:ext uri="{FF2B5EF4-FFF2-40B4-BE49-F238E27FC236}">
                <a16:creationId xmlns:a16="http://schemas.microsoft.com/office/drawing/2014/main" id="{EFE7BB62-3774-48AC-B974-BD015DE82E46}"/>
              </a:ext>
            </a:extLst>
          </p:cNvPr>
          <p:cNvSpPr/>
          <p:nvPr/>
        </p:nvSpPr>
        <p:spPr>
          <a:xfrm>
            <a:off x="733929" y="5214157"/>
            <a:ext cx="10724141" cy="701731"/>
          </a:xfrm>
          <a:prstGeom prst="rect">
            <a:avLst/>
          </a:prstGeom>
          <a:noFill/>
          <a:ln w="38100"/>
        </p:spPr>
        <p:style>
          <a:lnRef idx="2">
            <a:schemeClr val="accent2"/>
          </a:lnRef>
          <a:fillRef idx="1">
            <a:schemeClr val="lt1"/>
          </a:fillRef>
          <a:effectRef idx="0">
            <a:schemeClr val="accent2"/>
          </a:effectRef>
          <a:fontRef idx="minor">
            <a:schemeClr val="dk1"/>
          </a:fontRef>
        </p:style>
        <p:txBody>
          <a:bodyPr wrap="square">
            <a:spAutoFit/>
          </a:bodyPr>
          <a:lstStyle/>
          <a:p>
            <a:pPr marL="45720" algn="just" defTabSz="914400">
              <a:lnSpc>
                <a:spcPct val="90000"/>
              </a:lnSpc>
              <a:spcBef>
                <a:spcPts val="1400"/>
              </a:spcBef>
              <a:buClr>
                <a:schemeClr val="accent1"/>
              </a:buClr>
              <a:buSzPct val="80000"/>
            </a:pPr>
            <a:r>
              <a:rPr lang="es-GT" sz="4400" b="1" dirty="0">
                <a:solidFill>
                  <a:schemeClr val="tx1"/>
                </a:solidFill>
                <a:effectLst>
                  <a:outerShdw blurRad="38100" dist="38100" dir="2700000" algn="tl">
                    <a:srgbClr val="000000">
                      <a:alpha val="43137"/>
                    </a:srgbClr>
                  </a:outerShdw>
                </a:effectLst>
                <a:latin typeface="Calibri" panose="020F0502020204030204" pitchFamily="34" charset="0"/>
              </a:rPr>
              <a:t>FUNDAMENTO BÍBLICO: </a:t>
            </a:r>
            <a:r>
              <a:rPr lang="pt-BR" sz="4000" dirty="0">
                <a:solidFill>
                  <a:schemeClr val="tx1"/>
                </a:solidFill>
                <a:latin typeface="+mj-lt"/>
              </a:rPr>
              <a:t>Apocalipsis 5:1-14.</a:t>
            </a:r>
          </a:p>
        </p:txBody>
      </p:sp>
    </p:spTree>
    <p:extLst>
      <p:ext uri="{BB962C8B-B14F-4D97-AF65-F5344CB8AC3E}">
        <p14:creationId xmlns:p14="http://schemas.microsoft.com/office/powerpoint/2010/main" val="18442222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346364"/>
            <a:ext cx="9875520" cy="900545"/>
          </a:xfrm>
        </p:spPr>
        <p:txBody>
          <a:bodyPr>
            <a:normAutofit fontScale="90000"/>
          </a:bodyPr>
          <a:lstStyle/>
          <a:p>
            <a:pPr algn="ctr"/>
            <a:r>
              <a:rPr lang="es-GT" sz="6000" b="1" dirty="0">
                <a:ln w="0"/>
                <a:solidFill>
                  <a:schemeClr val="tx1"/>
                </a:solidFill>
                <a:effectLst>
                  <a:outerShdw blurRad="38100" dist="19050" dir="2700000" algn="tl" rotWithShape="0">
                    <a:schemeClr val="dk1">
                      <a:alpha val="40000"/>
                    </a:schemeClr>
                  </a:outerShdw>
                </a:effectLst>
              </a:rPr>
              <a:t>INTRODUCCION</a:t>
            </a:r>
          </a:p>
        </p:txBody>
      </p:sp>
      <p:sp>
        <p:nvSpPr>
          <p:cNvPr id="3" name="Marcador de contenido 2"/>
          <p:cNvSpPr>
            <a:spLocks noGrp="1"/>
          </p:cNvSpPr>
          <p:nvPr>
            <p:ph idx="1"/>
          </p:nvPr>
        </p:nvSpPr>
        <p:spPr>
          <a:xfrm>
            <a:off x="512618" y="1427018"/>
            <a:ext cx="11166764" cy="5084618"/>
          </a:xfrm>
        </p:spPr>
        <p:txBody>
          <a:bodyPr anchor="ctr">
            <a:noAutofit/>
          </a:bodyPr>
          <a:lstStyle/>
          <a:p>
            <a:pPr marL="360363" indent="-314325" algn="just">
              <a:lnSpc>
                <a:spcPct val="80000"/>
              </a:lnSpc>
              <a:buClr>
                <a:srgbClr val="00B050"/>
              </a:buClr>
              <a:buFont typeface="Wingdings" panose="05000000000000000000" pitchFamily="2" charset="2"/>
              <a:buChar char="§"/>
            </a:pPr>
            <a:r>
              <a:rPr lang="es-GT" sz="3600" dirty="0">
                <a:solidFill>
                  <a:schemeClr val="tx1"/>
                </a:solidFill>
              </a:rPr>
              <a:t>El enfoque principal del libro de Apocalipsis es Jesús, el Cordero de Dios. </a:t>
            </a:r>
          </a:p>
          <a:p>
            <a:pPr marL="360363" indent="-314325" algn="just">
              <a:lnSpc>
                <a:spcPct val="80000"/>
              </a:lnSpc>
              <a:buClr>
                <a:srgbClr val="00B050"/>
              </a:buClr>
              <a:buFont typeface="Wingdings" panose="05000000000000000000" pitchFamily="2" charset="2"/>
              <a:buChar char="§"/>
            </a:pPr>
            <a:r>
              <a:rPr lang="es-GT" sz="3600" dirty="0">
                <a:solidFill>
                  <a:schemeClr val="tx1"/>
                </a:solidFill>
              </a:rPr>
              <a:t>Lo que sucede en Apocalipsis capitulo 5 desencadena los eventos que siguen el resto del libro.</a:t>
            </a:r>
          </a:p>
          <a:p>
            <a:pPr marL="360363" indent="-314325" algn="just">
              <a:lnSpc>
                <a:spcPct val="80000"/>
              </a:lnSpc>
              <a:buClr>
                <a:srgbClr val="00B050"/>
              </a:buClr>
              <a:buFont typeface="Wingdings" panose="05000000000000000000" pitchFamily="2" charset="2"/>
              <a:buChar char="§"/>
            </a:pPr>
            <a:r>
              <a:rPr lang="es-GT" sz="3600" dirty="0">
                <a:solidFill>
                  <a:schemeClr val="tx1"/>
                </a:solidFill>
              </a:rPr>
              <a:t>El Cordero de Dios abre los sellos que desatan los planes de Dios para la liberación de su pueblo y el juicio de los impíos. </a:t>
            </a:r>
          </a:p>
          <a:p>
            <a:pPr marL="360363" indent="-314325" algn="just">
              <a:lnSpc>
                <a:spcPct val="80000"/>
              </a:lnSpc>
              <a:buClr>
                <a:srgbClr val="00B050"/>
              </a:buClr>
              <a:buFont typeface="Wingdings" panose="05000000000000000000" pitchFamily="2" charset="2"/>
              <a:buChar char="§"/>
            </a:pPr>
            <a:r>
              <a:rPr lang="es-GT" sz="3600" dirty="0">
                <a:solidFill>
                  <a:schemeClr val="tx1"/>
                </a:solidFill>
              </a:rPr>
              <a:t>El enfoque fundamental este capítulo: Jesús, el Cordero de Dios, es digno de toda adoración, ya que solo Él es digno de abrir el libro.</a:t>
            </a:r>
          </a:p>
        </p:txBody>
      </p:sp>
    </p:spTree>
    <p:extLst>
      <p:ext uri="{BB962C8B-B14F-4D97-AF65-F5344CB8AC3E}">
        <p14:creationId xmlns:p14="http://schemas.microsoft.com/office/powerpoint/2010/main" val="1005027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512618" y="457205"/>
            <a:ext cx="5430984" cy="2960910"/>
          </a:xfrm>
        </p:spPr>
        <p:txBody>
          <a:bodyPr anchor="ctr"/>
          <a:lstStyle/>
          <a:p>
            <a:pPr algn="ctr"/>
            <a:r>
              <a:rPr lang="es-GT" sz="7000" b="1" dirty="0">
                <a:ln w="0"/>
                <a:solidFill>
                  <a:schemeClr val="tx1"/>
                </a:solidFill>
                <a:effectLst>
                  <a:outerShdw blurRad="38100" dist="38100" dir="2700000" algn="tl">
                    <a:srgbClr val="000000">
                      <a:alpha val="43137"/>
                    </a:srgbClr>
                  </a:outerShdw>
                </a:effectLst>
                <a:latin typeface="Calibri Light" panose="020F0302020204030204" pitchFamily="34" charset="0"/>
              </a:rPr>
              <a:t>DESAFÍO </a:t>
            </a:r>
            <a:br>
              <a:rPr lang="es-GT" sz="7000" b="1" dirty="0">
                <a:ln w="0"/>
                <a:solidFill>
                  <a:schemeClr val="tx1"/>
                </a:solidFill>
                <a:effectLst>
                  <a:outerShdw blurRad="38100" dist="38100" dir="2700000" algn="tl">
                    <a:srgbClr val="000000">
                      <a:alpha val="43137"/>
                    </a:srgbClr>
                  </a:outerShdw>
                </a:effectLst>
                <a:latin typeface="Calibri Light" panose="020F0302020204030204" pitchFamily="34" charset="0"/>
              </a:rPr>
            </a:br>
            <a:r>
              <a:rPr lang="es-GT" sz="7000" b="1" dirty="0">
                <a:ln w="0"/>
                <a:solidFill>
                  <a:schemeClr val="tx1"/>
                </a:solidFill>
                <a:effectLst>
                  <a:outerShdw blurRad="38100" dist="38100" dir="2700000" algn="tl">
                    <a:srgbClr val="000000">
                      <a:alpha val="43137"/>
                    </a:srgbClr>
                  </a:outerShdw>
                </a:effectLst>
                <a:latin typeface="Calibri Light" panose="020F0302020204030204" pitchFamily="34" charset="0"/>
              </a:rPr>
              <a:t>A ABRIR EL LIBRO</a:t>
            </a:r>
            <a:endParaRPr lang="es-GT" sz="7000" dirty="0">
              <a:ln w="0"/>
              <a:solidFill>
                <a:schemeClr val="tx1"/>
              </a:solidFill>
              <a:effectLst>
                <a:outerShdw blurRad="38100" dist="38100" dir="2700000" algn="tl">
                  <a:srgbClr val="000000">
                    <a:alpha val="43137"/>
                  </a:srgbClr>
                </a:outerShdw>
              </a:effectLst>
              <a:latin typeface="Calibri Light" panose="020F0302020204030204" pitchFamily="34" charset="0"/>
            </a:endParaRPr>
          </a:p>
        </p:txBody>
      </p:sp>
      <p:sp>
        <p:nvSpPr>
          <p:cNvPr id="6" name="Marcador de texto 5"/>
          <p:cNvSpPr>
            <a:spLocks noGrp="1"/>
          </p:cNvSpPr>
          <p:nvPr>
            <p:ph type="body" sz="half" idx="2"/>
          </p:nvPr>
        </p:nvSpPr>
        <p:spPr>
          <a:xfrm>
            <a:off x="2558228" y="3822865"/>
            <a:ext cx="1339762" cy="1175657"/>
          </a:xfrm>
          <a:prstGeom prst="roundRect">
            <a:avLst/>
          </a:prstGeom>
          <a:solidFill>
            <a:schemeClr val="accent5">
              <a:lumMod val="75000"/>
            </a:schemeClr>
          </a:solidFill>
          <a:ln w="57150">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txBody>
          <a:bodyPr anchor="ctr">
            <a:noAutofit/>
          </a:bodyPr>
          <a:lstStyle/>
          <a:p>
            <a:pPr algn="ctr"/>
            <a:r>
              <a:rPr lang="es-GT" sz="7200" b="1" dirty="0">
                <a:ln w="0"/>
                <a:solidFill>
                  <a:schemeClr val="bg1"/>
                </a:solidFill>
                <a:effectLst>
                  <a:outerShdw blurRad="38100" dist="19050" dir="2700000" algn="tl" rotWithShape="0">
                    <a:schemeClr val="dk1">
                      <a:alpha val="40000"/>
                    </a:schemeClr>
                  </a:outerShdw>
                </a:effectLst>
                <a:latin typeface="Arial Black" panose="020B0A04020102020204" pitchFamily="34" charset="0"/>
                <a:cs typeface="Aharoni" panose="02010803020104030203" pitchFamily="2" charset="-79"/>
              </a:rPr>
              <a:t>1</a:t>
            </a:r>
          </a:p>
        </p:txBody>
      </p:sp>
      <p:sp>
        <p:nvSpPr>
          <p:cNvPr id="8" name="Marcador de texto 3"/>
          <p:cNvSpPr txBox="1">
            <a:spLocks/>
          </p:cNvSpPr>
          <p:nvPr/>
        </p:nvSpPr>
        <p:spPr>
          <a:xfrm>
            <a:off x="512618" y="5403272"/>
            <a:ext cx="5430983" cy="823355"/>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1000"/>
              </a:spcBef>
              <a:buClr>
                <a:schemeClr val="accent1"/>
              </a:buClr>
              <a:buSzPct val="80000"/>
              <a:buFont typeface="Corbel" pitchFamily="34" charset="0"/>
              <a:buNone/>
              <a:defRPr sz="1700" kern="1200">
                <a:solidFill>
                  <a:schemeClr val="accent1"/>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1200" kern="1200">
                <a:solidFill>
                  <a:schemeClr val="accent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1000" kern="1200">
                <a:solidFill>
                  <a:schemeClr val="accent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9pPr>
          </a:lstStyle>
          <a:p>
            <a:pPr algn="ctr"/>
            <a:r>
              <a:rPr lang="es-GT" sz="4000" dirty="0">
                <a:solidFill>
                  <a:schemeClr val="tx1"/>
                </a:solidFill>
                <a:effectLst>
                  <a:outerShdw blurRad="38100" dist="38100" dir="2700000" algn="tl">
                    <a:srgbClr val="000000">
                      <a:alpha val="43137"/>
                    </a:srgbClr>
                  </a:outerShdw>
                </a:effectLst>
              </a:rPr>
              <a:t>Apocalipsis 5:1-4.</a:t>
            </a:r>
          </a:p>
        </p:txBody>
      </p:sp>
      <p:pic>
        <p:nvPicPr>
          <p:cNvPr id="5" name="Picture 4">
            <a:extLst>
              <a:ext uri="{FF2B5EF4-FFF2-40B4-BE49-F238E27FC236}">
                <a16:creationId xmlns:a16="http://schemas.microsoft.com/office/drawing/2014/main" id="{04350203-F5BE-4E68-B14F-726254EA9195}"/>
              </a:ext>
            </a:extLst>
          </p:cNvPr>
          <p:cNvPicPr>
            <a:picLocks noChangeAspect="1"/>
          </p:cNvPicPr>
          <p:nvPr/>
        </p:nvPicPr>
        <p:blipFill>
          <a:blip r:embed="rId2"/>
          <a:stretch>
            <a:fillRect/>
          </a:stretch>
        </p:blipFill>
        <p:spPr>
          <a:xfrm>
            <a:off x="6250132" y="361950"/>
            <a:ext cx="5429250" cy="6134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819240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Autofit/>
          </a:bodyPr>
          <a:lstStyle/>
          <a:p>
            <a:pPr marL="502920" indent="-457200" algn="just">
              <a:buClrTx/>
              <a:buFont typeface="+mj-lt"/>
              <a:buAutoNum type="alphaUcPeriod"/>
            </a:pPr>
            <a:r>
              <a:rPr lang="es-GT" sz="4000" b="1" dirty="0">
                <a:solidFill>
                  <a:schemeClr val="tx1"/>
                </a:solidFill>
              </a:rPr>
              <a:t>La visión del libro, V.1.</a:t>
            </a:r>
          </a:p>
          <a:p>
            <a:pPr marL="731520" lvl="1" indent="-457200" algn="just">
              <a:buClrTx/>
              <a:buFont typeface="+mj-lt"/>
              <a:buAutoNum type="arabicParenR"/>
            </a:pPr>
            <a:r>
              <a:rPr lang="es-GT" sz="3200" dirty="0">
                <a:solidFill>
                  <a:schemeClr val="tx1"/>
                </a:solidFill>
              </a:rPr>
              <a:t>Estaba en la mano derecha del que estaba sentado en el trono. “La mano derecha es sinónimo de honor y de poder”.</a:t>
            </a:r>
          </a:p>
          <a:p>
            <a:pPr marL="731520" lvl="1" indent="-457200" algn="just">
              <a:buClrTx/>
              <a:buFont typeface="+mj-lt"/>
              <a:buAutoNum type="arabicParenR"/>
            </a:pPr>
            <a:r>
              <a:rPr lang="es-GT" sz="3200" dirty="0">
                <a:solidFill>
                  <a:schemeClr val="tx1"/>
                </a:solidFill>
              </a:rPr>
              <a:t>Estaba escrito de ambos lados. “En la antigüedad normalmente sólo se escribía por uno de los lados del papiro, pero en este caso estaba escrito por los dos, lo que nos da a entender que estaba completamente lleno”.</a:t>
            </a:r>
          </a:p>
          <a:p>
            <a:pPr marL="731520" lvl="1" indent="-457200" algn="just">
              <a:buClrTx/>
              <a:buFont typeface="+mj-lt"/>
              <a:buAutoNum type="arabicParenR"/>
            </a:pPr>
            <a:r>
              <a:rPr lang="es-GT" sz="3200" dirty="0">
                <a:solidFill>
                  <a:schemeClr val="tx1"/>
                </a:solidFill>
              </a:rPr>
              <a:t>Estaba sellado con siete sellos. “Bajo la ley romana todos los documentos que tenían que ver con la vida y la muerte tenían que ser sellados siete veces” Daniel 6:17; Mateo. 27:66. “El plan perfecto de Dios fue sellado en el cielo”.</a:t>
            </a:r>
          </a:p>
        </p:txBody>
      </p:sp>
    </p:spTree>
    <p:extLst>
      <p:ext uri="{BB962C8B-B14F-4D97-AF65-F5344CB8AC3E}">
        <p14:creationId xmlns:p14="http://schemas.microsoft.com/office/powerpoint/2010/main" val="40473123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rmAutofit/>
          </a:bodyPr>
          <a:lstStyle/>
          <a:p>
            <a:pPr marL="502920" indent="-457200" algn="just">
              <a:buClrTx/>
              <a:buFont typeface="+mj-lt"/>
              <a:buAutoNum type="alphaUcPeriod" startAt="2"/>
            </a:pPr>
            <a:r>
              <a:rPr lang="es-GT" sz="4000" b="1" dirty="0">
                <a:solidFill>
                  <a:schemeClr val="tx1"/>
                </a:solidFill>
              </a:rPr>
              <a:t>La visión del ángel, V.2-4.</a:t>
            </a:r>
          </a:p>
          <a:p>
            <a:pPr marL="731520" lvl="1" indent="-457200" algn="just">
              <a:buClrTx/>
              <a:buFont typeface="+mj-lt"/>
              <a:buAutoNum type="arabicParenR"/>
            </a:pPr>
            <a:r>
              <a:rPr lang="es-GT" sz="3200" dirty="0">
                <a:solidFill>
                  <a:schemeClr val="tx1"/>
                </a:solidFill>
              </a:rPr>
              <a:t>La pregunta de un ángel fuerte a gran voz fue: ¿Quién es digno de abrir el libro y desatar sus sellos?</a:t>
            </a:r>
          </a:p>
          <a:p>
            <a:pPr marL="731520" lvl="1" indent="-457200" algn="just">
              <a:buClrTx/>
              <a:buFont typeface="+mj-lt"/>
              <a:buAutoNum type="arabicParenR"/>
            </a:pPr>
            <a:r>
              <a:rPr lang="es-GT" sz="3200" dirty="0">
                <a:solidFill>
                  <a:schemeClr val="tx1"/>
                </a:solidFill>
              </a:rPr>
              <a:t>La respuesta a esta pregunta: Ninguno del presente o del pasado, del cielo o de la tierra fue hallado digno de ni siquiera tocar el libro, mucho menos abrirlo y revelar su contenido.</a:t>
            </a:r>
          </a:p>
          <a:p>
            <a:pPr marL="731520" lvl="1" indent="-457200" algn="just">
              <a:buClrTx/>
              <a:buFont typeface="+mj-lt"/>
              <a:buAutoNum type="arabicParenR"/>
            </a:pPr>
            <a:r>
              <a:rPr lang="es-GT" sz="3200" dirty="0">
                <a:solidFill>
                  <a:schemeClr val="tx1"/>
                </a:solidFill>
              </a:rPr>
              <a:t>La reacción de Juan ante esta respuesta: Juan lloraba mucho no por quedarse sin saber acerca de los acontecimientos futuros, sino por el hecho de que los planes de Dios permanecerían sin cumplirse.</a:t>
            </a:r>
          </a:p>
        </p:txBody>
      </p:sp>
    </p:spTree>
    <p:extLst>
      <p:ext uri="{BB962C8B-B14F-4D97-AF65-F5344CB8AC3E}">
        <p14:creationId xmlns:p14="http://schemas.microsoft.com/office/powerpoint/2010/main" val="27318353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rmAutofit/>
          </a:bodyPr>
          <a:lstStyle/>
          <a:p>
            <a:pPr marL="502920" indent="-457200" algn="just">
              <a:buClrTx/>
              <a:buFont typeface="+mj-lt"/>
              <a:buAutoNum type="alphaUcPeriod" startAt="3"/>
            </a:pPr>
            <a:r>
              <a:rPr lang="es-GT" sz="4000" b="1" dirty="0">
                <a:solidFill>
                  <a:schemeClr val="tx1"/>
                </a:solidFill>
              </a:rPr>
              <a:t>Hay ocasiones en las que parece que el plan de Dios para nuestra vida está cerrado y sellado, hagamos como Juan: lloró y clamó al Señor, Él Señor responderá y convertirá nuestra tristeza en gozo.</a:t>
            </a:r>
          </a:p>
        </p:txBody>
      </p:sp>
    </p:spTree>
    <p:extLst>
      <p:ext uri="{BB962C8B-B14F-4D97-AF65-F5344CB8AC3E}">
        <p14:creationId xmlns:p14="http://schemas.microsoft.com/office/powerpoint/2010/main" val="36382192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pocalipsis 5:5 | Tribu de judá, Leon de juda, Apocalipsis">
            <a:extLst>
              <a:ext uri="{FF2B5EF4-FFF2-40B4-BE49-F238E27FC236}">
                <a16:creationId xmlns:a16="http://schemas.microsoft.com/office/drawing/2014/main" id="{E050C3A4-DC6F-4066-8660-CBF5A34C5A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360216"/>
            <a:ext cx="5430982" cy="61375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ítulo 3"/>
          <p:cNvSpPr>
            <a:spLocks noGrp="1"/>
          </p:cNvSpPr>
          <p:nvPr>
            <p:ph type="title"/>
          </p:nvPr>
        </p:nvSpPr>
        <p:spPr>
          <a:xfrm>
            <a:off x="512618" y="457205"/>
            <a:ext cx="5430984" cy="2960910"/>
          </a:xfrm>
        </p:spPr>
        <p:txBody>
          <a:bodyPr anchor="ctr"/>
          <a:lstStyle/>
          <a:p>
            <a:pPr algn="ctr"/>
            <a:r>
              <a:rPr lang="es-GT" sz="7000" b="1" dirty="0">
                <a:ln w="0"/>
                <a:solidFill>
                  <a:schemeClr val="tx1"/>
                </a:solidFill>
                <a:effectLst>
                  <a:outerShdw blurRad="38100" dist="38100" dir="2700000" algn="tl">
                    <a:srgbClr val="000000">
                      <a:alpha val="43137"/>
                    </a:srgbClr>
                  </a:outerShdw>
                </a:effectLst>
                <a:latin typeface="Calibri Light" panose="020F0302020204030204" pitchFamily="34" charset="0"/>
              </a:rPr>
              <a:t>JESUCRISTO PREVALECE</a:t>
            </a:r>
            <a:endParaRPr lang="es-GT" sz="7000" dirty="0">
              <a:ln w="0"/>
              <a:solidFill>
                <a:schemeClr val="tx1"/>
              </a:solidFill>
              <a:effectLst>
                <a:outerShdw blurRad="38100" dist="38100" dir="2700000" algn="tl">
                  <a:srgbClr val="000000">
                    <a:alpha val="43137"/>
                  </a:srgbClr>
                </a:outerShdw>
              </a:effectLst>
              <a:latin typeface="Calibri Light" panose="020F0302020204030204" pitchFamily="34" charset="0"/>
            </a:endParaRPr>
          </a:p>
        </p:txBody>
      </p:sp>
      <p:sp>
        <p:nvSpPr>
          <p:cNvPr id="6" name="Marcador de texto 5"/>
          <p:cNvSpPr>
            <a:spLocks noGrp="1"/>
          </p:cNvSpPr>
          <p:nvPr>
            <p:ph type="body" sz="half" idx="2"/>
          </p:nvPr>
        </p:nvSpPr>
        <p:spPr>
          <a:xfrm>
            <a:off x="2558228" y="3822865"/>
            <a:ext cx="1339762" cy="1175657"/>
          </a:xfrm>
          <a:prstGeom prst="roundRect">
            <a:avLst/>
          </a:prstGeom>
          <a:solidFill>
            <a:schemeClr val="accent5">
              <a:lumMod val="75000"/>
            </a:schemeClr>
          </a:solidFill>
          <a:ln w="57150">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txBody>
          <a:bodyPr anchor="ctr">
            <a:noAutofit/>
          </a:bodyPr>
          <a:lstStyle/>
          <a:p>
            <a:pPr algn="ctr"/>
            <a:r>
              <a:rPr lang="es-GT" sz="7200" b="1" dirty="0">
                <a:ln w="0"/>
                <a:solidFill>
                  <a:schemeClr val="bg1"/>
                </a:solidFill>
                <a:effectLst>
                  <a:outerShdw blurRad="38100" dist="19050" dir="2700000" algn="tl" rotWithShape="0">
                    <a:schemeClr val="dk1">
                      <a:alpha val="40000"/>
                    </a:schemeClr>
                  </a:outerShdw>
                </a:effectLst>
                <a:latin typeface="Arial Black" panose="020B0A04020102020204" pitchFamily="34" charset="0"/>
                <a:cs typeface="Aharoni" panose="02010803020104030203" pitchFamily="2" charset="-79"/>
              </a:rPr>
              <a:t>2</a:t>
            </a:r>
          </a:p>
        </p:txBody>
      </p:sp>
      <p:sp>
        <p:nvSpPr>
          <p:cNvPr id="8" name="Marcador de texto 3"/>
          <p:cNvSpPr txBox="1">
            <a:spLocks/>
          </p:cNvSpPr>
          <p:nvPr/>
        </p:nvSpPr>
        <p:spPr>
          <a:xfrm>
            <a:off x="512618" y="5403272"/>
            <a:ext cx="5430983" cy="823355"/>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1000"/>
              </a:spcBef>
              <a:buClr>
                <a:schemeClr val="accent1"/>
              </a:buClr>
              <a:buSzPct val="80000"/>
              <a:buFont typeface="Corbel" pitchFamily="34" charset="0"/>
              <a:buNone/>
              <a:defRPr sz="1700" kern="1200">
                <a:solidFill>
                  <a:schemeClr val="accent1"/>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1200" kern="1200">
                <a:solidFill>
                  <a:schemeClr val="accent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1000" kern="1200">
                <a:solidFill>
                  <a:schemeClr val="accent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SzPct val="80000"/>
              <a:buFont typeface="Corbel" pitchFamily="34" charset="0"/>
              <a:buNone/>
              <a:defRPr sz="900" kern="1200">
                <a:solidFill>
                  <a:schemeClr val="accent1"/>
                </a:solidFill>
                <a:latin typeface="+mn-lt"/>
                <a:ea typeface="+mn-ea"/>
                <a:cs typeface="+mn-cs"/>
              </a:defRPr>
            </a:lvl9pPr>
          </a:lstStyle>
          <a:p>
            <a:pPr algn="ctr"/>
            <a:r>
              <a:rPr lang="es-GT" sz="4000" dirty="0">
                <a:solidFill>
                  <a:schemeClr val="tx1"/>
                </a:solidFill>
                <a:effectLst>
                  <a:outerShdw blurRad="38100" dist="38100" dir="2700000" algn="tl">
                    <a:srgbClr val="000000">
                      <a:alpha val="43137"/>
                    </a:srgbClr>
                  </a:outerShdw>
                </a:effectLst>
              </a:rPr>
              <a:t>Apocalipsis 5:5-8.</a:t>
            </a:r>
          </a:p>
        </p:txBody>
      </p:sp>
    </p:spTree>
    <p:extLst>
      <p:ext uri="{BB962C8B-B14F-4D97-AF65-F5344CB8AC3E}">
        <p14:creationId xmlns:p14="http://schemas.microsoft.com/office/powerpoint/2010/main" val="17077441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DA50-CDF8-4AC1-A297-EA608EFAC6B1}"/>
              </a:ext>
            </a:extLst>
          </p:cNvPr>
          <p:cNvSpPr>
            <a:spLocks noGrp="1"/>
          </p:cNvSpPr>
          <p:nvPr>
            <p:ph idx="1"/>
          </p:nvPr>
        </p:nvSpPr>
        <p:spPr>
          <a:xfrm>
            <a:off x="540328" y="540327"/>
            <a:ext cx="11152908" cy="5763491"/>
          </a:xfrm>
        </p:spPr>
        <p:txBody>
          <a:bodyPr anchor="ctr">
            <a:noAutofit/>
          </a:bodyPr>
          <a:lstStyle/>
          <a:p>
            <a:pPr marL="502920" indent="-457200" algn="just">
              <a:buClrTx/>
              <a:buFont typeface="+mj-lt"/>
              <a:buAutoNum type="alphaUcPeriod"/>
            </a:pPr>
            <a:r>
              <a:rPr lang="es-GT" sz="4000" b="1" dirty="0">
                <a:solidFill>
                  <a:schemeClr val="tx1"/>
                </a:solidFill>
              </a:rPr>
              <a:t>Uno de los ancianos (no un ángel) rescata a Juan de su lamento, dándole una buena noticia: se encontró uno que es digno de tomar el libro y abrir los sellos, Jesús, V.5.</a:t>
            </a:r>
          </a:p>
          <a:p>
            <a:pPr marL="502920" indent="-457200" algn="just">
              <a:buClrTx/>
              <a:buFont typeface="+mj-lt"/>
              <a:buAutoNum type="alphaUcPeriod"/>
            </a:pPr>
            <a:r>
              <a:rPr lang="es-GT" sz="4000" b="1" dirty="0">
                <a:solidFill>
                  <a:schemeClr val="tx1"/>
                </a:solidFill>
              </a:rPr>
              <a:t>Este anciano da una descripción de Jesucristo.</a:t>
            </a:r>
          </a:p>
          <a:p>
            <a:pPr marL="731520" lvl="1" indent="-457200" algn="just">
              <a:buClrTx/>
              <a:buFont typeface="+mj-lt"/>
              <a:buAutoNum type="arabicParenR"/>
            </a:pPr>
            <a:r>
              <a:rPr lang="es-GT" sz="3600" dirty="0">
                <a:solidFill>
                  <a:schemeClr val="tx1"/>
                </a:solidFill>
              </a:rPr>
              <a:t>Él es león de la tribu de Judá, V.5. Véase Génesis 49:8-12. Esta imagen nos habla de dignidad, soberanía, valor y victoria.</a:t>
            </a:r>
          </a:p>
        </p:txBody>
      </p:sp>
    </p:spTree>
    <p:extLst>
      <p:ext uri="{BB962C8B-B14F-4D97-AF65-F5344CB8AC3E}">
        <p14:creationId xmlns:p14="http://schemas.microsoft.com/office/powerpoint/2010/main" val="41333256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se">
  <a:themeElements>
    <a:clrScheme name="Amari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TM03457444[[fn=Base]]</Template>
  <TotalTime>901</TotalTime>
  <Words>976</Words>
  <Application>Microsoft Office PowerPoint</Application>
  <PresentationFormat>Panorámica</PresentationFormat>
  <Paragraphs>59</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 Black</vt:lpstr>
      <vt:lpstr>Calibri</vt:lpstr>
      <vt:lpstr>Calibri Light</vt:lpstr>
      <vt:lpstr>Corbel</vt:lpstr>
      <vt:lpstr>Wingdings</vt:lpstr>
      <vt:lpstr>Base</vt:lpstr>
      <vt:lpstr>EL CORDERO QUE ES DIGNO</vt:lpstr>
      <vt:lpstr>Presentación de PowerPoint</vt:lpstr>
      <vt:lpstr>INTRODUCCION</vt:lpstr>
      <vt:lpstr>DESAFÍO  A ABRIR EL LIBRO</vt:lpstr>
      <vt:lpstr>Presentación de PowerPoint</vt:lpstr>
      <vt:lpstr>Presentación de PowerPoint</vt:lpstr>
      <vt:lpstr>Presentación de PowerPoint</vt:lpstr>
      <vt:lpstr>JESUCRISTO PREVALECE</vt:lpstr>
      <vt:lpstr>Presentación de PowerPoint</vt:lpstr>
      <vt:lpstr>Presentación de PowerPoint</vt:lpstr>
      <vt:lpstr>Presentación de PowerPoint</vt:lpstr>
      <vt:lpstr>LA ADORACIÓN UNIVERSAL DEL CORDERO</vt:lpstr>
      <vt:lpstr>Presentación de PowerPoint</vt:lpstr>
      <vt:lpstr>Presentación de PowerPoint</vt:lpstr>
      <vt:lpstr>Presentación de PowerPoint</vt:lpstr>
      <vt:lpstr>Presentación de PowerPoint</vt:lpstr>
      <vt:lpstr>DISCIPULADO Y MINISTERIO EN ACCION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DIOS DE JUICIO Y MISERICORDIA</dc:title>
  <dc:creator>Alfonso Gaitan</dc:creator>
  <cp:lastModifiedBy>David Rodríguez Zamora</cp:lastModifiedBy>
  <cp:revision>203</cp:revision>
  <dcterms:created xsi:type="dcterms:W3CDTF">2016-12-08T03:18:22Z</dcterms:created>
  <dcterms:modified xsi:type="dcterms:W3CDTF">2020-08-19T01:26:15Z</dcterms:modified>
</cp:coreProperties>
</file>