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84" r:id="rId6"/>
    <p:sldId id="285" r:id="rId7"/>
    <p:sldId id="276" r:id="rId8"/>
    <p:sldId id="287" r:id="rId9"/>
    <p:sldId id="260" r:id="rId10"/>
    <p:sldId id="271" r:id="rId11"/>
    <p:sldId id="277" r:id="rId12"/>
    <p:sldId id="288" r:id="rId13"/>
    <p:sldId id="261" r:id="rId14"/>
    <p:sldId id="274" r:id="rId15"/>
    <p:sldId id="278" r:id="rId16"/>
    <p:sldId id="286" r:id="rId17"/>
    <p:sldId id="267" r:id="rId18"/>
    <p:sldId id="262" r:id="rId19"/>
    <p:sldId id="281" r:id="rId20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DD6"/>
    <a:srgbClr val="B89400"/>
    <a:srgbClr val="E8BC00"/>
    <a:srgbClr val="908B74"/>
    <a:srgbClr val="009644"/>
    <a:srgbClr val="0BBA43"/>
    <a:srgbClr val="FFFEFF"/>
    <a:srgbClr val="052E7D"/>
    <a:srgbClr val="8AC412"/>
    <a:srgbClr val="FBA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535-6C3B-443B-B00D-50F61ADF4491}" type="datetimeFigureOut">
              <a:rPr lang="es-GT" smtClean="0"/>
              <a:t>1/09/2022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4135-F387-4A8E-920C-4B7F873C30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8282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535-6C3B-443B-B00D-50F61ADF4491}" type="datetimeFigureOut">
              <a:rPr lang="es-GT" smtClean="0"/>
              <a:t>1/09/2022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4135-F387-4A8E-920C-4B7F873C30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9458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535-6C3B-443B-B00D-50F61ADF4491}" type="datetimeFigureOut">
              <a:rPr lang="es-GT" smtClean="0"/>
              <a:t>1/09/2022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4135-F387-4A8E-920C-4B7F873C30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5966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535-6C3B-443B-B00D-50F61ADF4491}" type="datetimeFigureOut">
              <a:rPr lang="es-GT" smtClean="0"/>
              <a:t>1/09/2022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4135-F387-4A8E-920C-4B7F873C30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6076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535-6C3B-443B-B00D-50F61ADF4491}" type="datetimeFigureOut">
              <a:rPr lang="es-GT" smtClean="0"/>
              <a:t>1/09/2022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4135-F387-4A8E-920C-4B7F873C30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8665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535-6C3B-443B-B00D-50F61ADF4491}" type="datetimeFigureOut">
              <a:rPr lang="es-GT" smtClean="0"/>
              <a:t>1/09/2022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4135-F387-4A8E-920C-4B7F873C30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572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535-6C3B-443B-B00D-50F61ADF4491}" type="datetimeFigureOut">
              <a:rPr lang="es-GT" smtClean="0"/>
              <a:t>1/09/2022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4135-F387-4A8E-920C-4B7F873C30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3734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535-6C3B-443B-B00D-50F61ADF4491}" type="datetimeFigureOut">
              <a:rPr lang="es-GT" smtClean="0"/>
              <a:t>1/09/2022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4135-F387-4A8E-920C-4B7F873C30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3551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535-6C3B-443B-B00D-50F61ADF4491}" type="datetimeFigureOut">
              <a:rPr lang="es-GT" smtClean="0"/>
              <a:t>1/09/2022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4135-F387-4A8E-920C-4B7F873C30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6095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535-6C3B-443B-B00D-50F61ADF4491}" type="datetimeFigureOut">
              <a:rPr lang="es-GT" smtClean="0"/>
              <a:t>1/09/2022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4135-F387-4A8E-920C-4B7F873C30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1465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0535-6C3B-443B-B00D-50F61ADF4491}" type="datetimeFigureOut">
              <a:rPr lang="es-GT" smtClean="0"/>
              <a:t>1/09/2022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4135-F387-4A8E-920C-4B7F873C30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0707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10535-6C3B-443B-B00D-50F61ADF4491}" type="datetimeFigureOut">
              <a:rPr lang="es-GT" smtClean="0"/>
              <a:t>1/09/2022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34135-F387-4A8E-920C-4B7F873C30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1847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76" y="2177516"/>
            <a:ext cx="6632448" cy="430987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E8EDD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543" y="377372"/>
            <a:ext cx="11132457" cy="1611086"/>
          </a:xfrm>
        </p:spPr>
        <p:txBody>
          <a:bodyPr anchor="ctr">
            <a:noAutofit/>
          </a:bodyPr>
          <a:lstStyle/>
          <a:p>
            <a:pPr algn="ctr"/>
            <a:r>
              <a:rPr lang="es-GT" sz="6500" b="1" dirty="0">
                <a:latin typeface="+mn-lt"/>
              </a:rPr>
              <a:t>MAGNIFICAR A NUESTRO INCOMPARABLE SEÑOR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51543" y="3670794"/>
            <a:ext cx="41365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 hay dios como el Señor Dios”.</a:t>
            </a:r>
          </a:p>
        </p:txBody>
      </p:sp>
    </p:spTree>
    <p:extLst>
      <p:ext uri="{BB962C8B-B14F-4D97-AF65-F5344CB8AC3E}">
        <p14:creationId xmlns:p14="http://schemas.microsoft.com/office/powerpoint/2010/main" val="334918462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029" y="377371"/>
            <a:ext cx="11161485" cy="6096000"/>
          </a:xfrm>
        </p:spPr>
        <p:txBody>
          <a:bodyPr anchor="ctr">
            <a:noAutofit/>
          </a:bodyPr>
          <a:lstStyle/>
          <a:p>
            <a:pPr marL="536575" lvl="3" indent="-536575" algn="just">
              <a:buFont typeface="+mj-lt"/>
              <a:buAutoNum type="alphaUcPeriod" startAt="2"/>
            </a:pPr>
            <a:r>
              <a:rPr lang="es-GT" sz="4000" b="1" dirty="0"/>
              <a:t>¿Por qué razones debemos aprender de Dios?</a:t>
            </a:r>
          </a:p>
          <a:p>
            <a:pPr marL="900113" lvl="3" indent="-442913" algn="just">
              <a:buFont typeface="+mj-lt"/>
              <a:buAutoNum type="arabicParenR"/>
            </a:pPr>
            <a:r>
              <a:rPr lang="es-GT" sz="3600" dirty="0"/>
              <a:t>Para identificar las acciones de los enemigos, V.14. “son insolentes, violentos, y rechazan a Dios”.</a:t>
            </a:r>
          </a:p>
          <a:p>
            <a:pPr marL="900113" lvl="3" indent="-442913" algn="just">
              <a:buFont typeface="+mj-lt"/>
              <a:buAutoNum type="arabicParenR"/>
            </a:pPr>
            <a:r>
              <a:rPr lang="es-GT" sz="3600" dirty="0"/>
              <a:t>Para identificar el carácter de Dios, V. 15. “es tierno y compasivo, paciente, todo amor y verdad”. Véase Éxodo 34:5-7.</a:t>
            </a:r>
          </a:p>
          <a:p>
            <a:pPr marL="900113" lvl="3" indent="-442913" algn="just">
              <a:buFont typeface="+mj-lt"/>
              <a:buAutoNum type="arabicParenR"/>
            </a:pPr>
            <a:r>
              <a:rPr lang="es-GT" sz="3600" dirty="0"/>
              <a:t>Para pedirle que tenga misericordia, nos de poder y nos guarde, V.16.</a:t>
            </a:r>
          </a:p>
          <a:p>
            <a:pPr marL="900113" lvl="3" indent="-442913" algn="just">
              <a:buFont typeface="+mj-lt"/>
              <a:buAutoNum type="arabicParenR"/>
            </a:pPr>
            <a:r>
              <a:rPr lang="es-GT" sz="3600" dirty="0"/>
              <a:t>Para pedirle una clara prueba de su bondad, V.17.</a:t>
            </a:r>
          </a:p>
          <a:p>
            <a:pPr marL="900113" lvl="3" indent="-442913" algn="just">
              <a:buFont typeface="+mj-lt"/>
              <a:buAutoNum type="arabicParenR"/>
            </a:pPr>
            <a:r>
              <a:rPr lang="es-GT" sz="3600" dirty="0"/>
              <a:t>Para ser consolados y ayudados por Él, V.17.</a:t>
            </a:r>
          </a:p>
        </p:txBody>
      </p:sp>
    </p:spTree>
    <p:extLst>
      <p:ext uri="{BB962C8B-B14F-4D97-AF65-F5344CB8AC3E}">
        <p14:creationId xmlns:p14="http://schemas.microsoft.com/office/powerpoint/2010/main" val="243972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5714" y="377371"/>
            <a:ext cx="10769600" cy="6125029"/>
          </a:xfrm>
        </p:spPr>
        <p:txBody>
          <a:bodyPr anchor="ctr">
            <a:normAutofit/>
          </a:bodyPr>
          <a:lstStyle/>
          <a:p>
            <a:pPr marL="536575" lvl="1" indent="-536575" algn="just">
              <a:buFont typeface="+mj-lt"/>
              <a:buAutoNum type="alphaUcPeriod" startAt="3"/>
            </a:pPr>
            <a:r>
              <a:rPr lang="es-GT" sz="4400" b="1" dirty="0"/>
              <a:t>Estemos preparados para que los que nos rodean vean la mano de Dios obrando a nuestro favor. </a:t>
            </a:r>
          </a:p>
        </p:txBody>
      </p:sp>
    </p:spTree>
    <p:extLst>
      <p:ext uri="{BB962C8B-B14F-4D97-AF65-F5344CB8AC3E}">
        <p14:creationId xmlns:p14="http://schemas.microsoft.com/office/powerpoint/2010/main" val="9754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868" y="906314"/>
            <a:ext cx="5663184" cy="5044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E8EDD6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343" y="377371"/>
            <a:ext cx="5878286" cy="3396343"/>
          </a:xfrm>
        </p:spPr>
        <p:txBody>
          <a:bodyPr anchor="ctr">
            <a:noAutofit/>
          </a:bodyPr>
          <a:lstStyle/>
          <a:p>
            <a:pPr algn="ctr"/>
            <a:r>
              <a:rPr lang="es-GT" sz="6200" b="1" dirty="0">
                <a:latin typeface="+mn-lt"/>
              </a:rPr>
              <a:t>DIOS REINA SUPREMAMENTE POR SIEMPRE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37028" y="4136651"/>
            <a:ext cx="5384800" cy="827155"/>
          </a:xfrm>
        </p:spPr>
        <p:txBody>
          <a:bodyPr anchor="ctr">
            <a:normAutofit/>
          </a:bodyPr>
          <a:lstStyle/>
          <a:p>
            <a:pPr algn="ctr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146:1-10.</a:t>
            </a:r>
          </a:p>
        </p:txBody>
      </p:sp>
      <p:sp>
        <p:nvSpPr>
          <p:cNvPr id="6" name="Elipse 5"/>
          <p:cNvSpPr/>
          <p:nvPr/>
        </p:nvSpPr>
        <p:spPr>
          <a:xfrm>
            <a:off x="2570522" y="5326743"/>
            <a:ext cx="1317812" cy="116114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54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4386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029" y="362857"/>
            <a:ext cx="11161485" cy="6125029"/>
          </a:xfrm>
        </p:spPr>
        <p:txBody>
          <a:bodyPr anchor="ctr">
            <a:noAutofit/>
          </a:bodyPr>
          <a:lstStyle/>
          <a:p>
            <a:pPr marL="536575" indent="-536575" algn="just">
              <a:buFont typeface="+mj-lt"/>
              <a:buAutoNum type="alphaUcPeriod"/>
            </a:pPr>
            <a:r>
              <a:rPr lang="es-GT" sz="4000" b="1" dirty="0">
                <a:latin typeface="Calibri" panose="020F0502020204030204" pitchFamily="34" charset="0"/>
              </a:rPr>
              <a:t>Una declaración de alabanza a Jehová. </a:t>
            </a:r>
          </a:p>
          <a:p>
            <a:pPr marL="900113" lvl="1" indent="-442913" algn="just">
              <a:buFont typeface="+mj-lt"/>
              <a:buAutoNum type="arabicParenR"/>
            </a:pPr>
            <a:r>
              <a:rPr lang="es-GT" sz="3600" dirty="0">
                <a:latin typeface="Calibri" panose="020F0502020204030204" pitchFamily="34" charset="0"/>
              </a:rPr>
              <a:t>Alabarle con todo nuestro ser, V.1. “oh alma mía”.</a:t>
            </a:r>
          </a:p>
          <a:p>
            <a:pPr marL="900113" lvl="1" indent="-442913" algn="just">
              <a:buFont typeface="+mj-lt"/>
              <a:buAutoNum type="arabicParenR"/>
            </a:pPr>
            <a:r>
              <a:rPr lang="es-GT" sz="3600" dirty="0">
                <a:latin typeface="Calibri" panose="020F0502020204030204" pitchFamily="34" charset="0"/>
              </a:rPr>
              <a:t>Alabarle con una búsqueda de toda la vida, V.2.</a:t>
            </a:r>
          </a:p>
          <a:p>
            <a:pPr marL="900113" lvl="1" indent="-442913" algn="just">
              <a:buFont typeface="+mj-lt"/>
              <a:buAutoNum type="arabicParenR"/>
            </a:pPr>
            <a:r>
              <a:rPr lang="es-GT" sz="3600" dirty="0">
                <a:latin typeface="Calibri" panose="020F0502020204030204" pitchFamily="34" charset="0"/>
              </a:rPr>
              <a:t>Alabarle con el ultimo aliento, V.2.</a:t>
            </a:r>
          </a:p>
          <a:p>
            <a:pPr marL="1349375" lvl="2" indent="-434975" algn="just">
              <a:buFont typeface="+mj-lt"/>
              <a:buAutoNum type="alphaLcParenR"/>
            </a:pPr>
            <a:r>
              <a:rPr lang="es-GT" sz="3200" dirty="0">
                <a:latin typeface="Calibri" panose="020F0502020204030204" pitchFamily="34" charset="0"/>
              </a:rPr>
              <a:t>La muerte es el ultimo enemigo vencido por Cristo, 1 Corintios 15:20-28.</a:t>
            </a:r>
          </a:p>
          <a:p>
            <a:pPr marL="1349375" lvl="2" indent="-434975" algn="just">
              <a:buFont typeface="+mj-lt"/>
              <a:buAutoNum type="alphaLcParenR"/>
            </a:pPr>
            <a:r>
              <a:rPr lang="es-GT" sz="3200" dirty="0">
                <a:latin typeface="Calibri" panose="020F0502020204030204" pitchFamily="34" charset="0"/>
              </a:rPr>
              <a:t>Cristo es más grande aun que los horrores de la muerte, 1 Corintios 15:54-56. </a:t>
            </a:r>
          </a:p>
        </p:txBody>
      </p:sp>
    </p:spTree>
    <p:extLst>
      <p:ext uri="{BB962C8B-B14F-4D97-AF65-F5344CB8AC3E}">
        <p14:creationId xmlns:p14="http://schemas.microsoft.com/office/powerpoint/2010/main" val="19921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2514" y="377371"/>
            <a:ext cx="11176000" cy="6110515"/>
          </a:xfrm>
        </p:spPr>
        <p:txBody>
          <a:bodyPr anchor="ctr">
            <a:noAutofit/>
          </a:bodyPr>
          <a:lstStyle/>
          <a:p>
            <a:pPr marL="542925" indent="-542925" algn="just">
              <a:buFont typeface="+mj-lt"/>
              <a:buAutoNum type="alphaUcPeriod" startAt="2"/>
            </a:pPr>
            <a:r>
              <a:rPr lang="es-GT" sz="4000" b="1" dirty="0">
                <a:latin typeface="Calibri" panose="020F0502020204030204" pitchFamily="34" charset="0"/>
              </a:rPr>
              <a:t>Una advertencia contra la confianza en el hombre. </a:t>
            </a:r>
          </a:p>
          <a:p>
            <a:pPr marL="900113" lvl="1" indent="-442913" algn="just">
              <a:buFont typeface="+mj-lt"/>
              <a:buAutoNum type="arabicParenR"/>
            </a:pPr>
            <a:r>
              <a:rPr lang="es-GT" sz="3600" dirty="0">
                <a:latin typeface="Calibri" panose="020F0502020204030204" pitchFamily="34" charset="0"/>
              </a:rPr>
              <a:t>Ellos no tienen poder para la salvación porque son seres mortales, V.3,4.</a:t>
            </a:r>
          </a:p>
          <a:p>
            <a:pPr marL="900113" lvl="1" indent="-442913" algn="just">
              <a:buFont typeface="+mj-lt"/>
              <a:buAutoNum type="arabicParenR"/>
            </a:pPr>
            <a:r>
              <a:rPr lang="es-GT" sz="3600" dirty="0">
                <a:latin typeface="Calibri" panose="020F0502020204030204" pitchFamily="34" charset="0"/>
              </a:rPr>
              <a:t>Cristo es el único que nos puede dar salvación, Hechos 4:12. </a:t>
            </a:r>
          </a:p>
        </p:txBody>
      </p:sp>
    </p:spTree>
    <p:extLst>
      <p:ext uri="{BB962C8B-B14F-4D97-AF65-F5344CB8AC3E}">
        <p14:creationId xmlns:p14="http://schemas.microsoft.com/office/powerpoint/2010/main" val="92493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2513" y="377371"/>
            <a:ext cx="11190515" cy="6095999"/>
          </a:xfrm>
        </p:spPr>
        <p:txBody>
          <a:bodyPr anchor="ctr">
            <a:normAutofit/>
          </a:bodyPr>
          <a:lstStyle/>
          <a:p>
            <a:pPr marL="633413" indent="-633413" algn="just">
              <a:buFont typeface="+mj-lt"/>
              <a:buAutoNum type="alphaUcPeriod" startAt="3"/>
            </a:pPr>
            <a:r>
              <a:rPr lang="es-GT" sz="4000" b="1" dirty="0">
                <a:latin typeface="Calibri" panose="020F0502020204030204" pitchFamily="34" charset="0"/>
              </a:rPr>
              <a:t>Una declaración de confianza en Dios. </a:t>
            </a:r>
          </a:p>
          <a:p>
            <a:pPr marL="900113" lvl="1" indent="-450850" algn="just">
              <a:buFont typeface="+mj-lt"/>
              <a:buAutoNum type="arabicParenR"/>
            </a:pPr>
            <a:r>
              <a:rPr lang="es-GT" sz="3600" dirty="0"/>
              <a:t>El que confía en Dios es bienaventurado, V.5. “dichoso, feliz”. </a:t>
            </a:r>
          </a:p>
          <a:p>
            <a:pPr marL="900113" lvl="1" indent="-450850" algn="just">
              <a:buFont typeface="+mj-lt"/>
              <a:buAutoNum type="arabicParenR"/>
            </a:pPr>
            <a:r>
              <a:rPr lang="es-GT" sz="3600" dirty="0"/>
              <a:t>Razones para confiar en Dios.</a:t>
            </a:r>
          </a:p>
          <a:p>
            <a:pPr marL="1349375" lvl="2" indent="-449263" algn="just">
              <a:buFont typeface="+mj-lt"/>
              <a:buAutoNum type="alphaLcParenR"/>
            </a:pPr>
            <a:r>
              <a:rPr lang="es-GT" sz="3200" dirty="0"/>
              <a:t>Porque es Todopoderoso y no falla, V.6.</a:t>
            </a:r>
          </a:p>
          <a:p>
            <a:pPr marL="1349375" lvl="2" indent="-449263" algn="just">
              <a:buFont typeface="+mj-lt"/>
              <a:buAutoNum type="alphaLcParenR"/>
            </a:pPr>
            <a:r>
              <a:rPr lang="es-GT" sz="3200" dirty="0"/>
              <a:t>Porque Él tiene cuidado de los necesitados y frustra los planes de los perversos, V.7-9. </a:t>
            </a:r>
          </a:p>
          <a:p>
            <a:pPr marL="1349375" lvl="2" indent="-449263" algn="just">
              <a:buFont typeface="+mj-lt"/>
              <a:buAutoNum type="alphaLcParenR"/>
            </a:pPr>
            <a:r>
              <a:rPr lang="es-GT" sz="3200" dirty="0"/>
              <a:t>Porque su reinado es eterno, V.10. </a:t>
            </a:r>
          </a:p>
        </p:txBody>
      </p:sp>
    </p:spTree>
    <p:extLst>
      <p:ext uri="{BB962C8B-B14F-4D97-AF65-F5344CB8AC3E}">
        <p14:creationId xmlns:p14="http://schemas.microsoft.com/office/powerpoint/2010/main" val="247334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5714" y="377371"/>
            <a:ext cx="10769600" cy="6125029"/>
          </a:xfrm>
        </p:spPr>
        <p:txBody>
          <a:bodyPr anchor="ctr">
            <a:normAutofit/>
          </a:bodyPr>
          <a:lstStyle/>
          <a:p>
            <a:pPr marL="536575" lvl="1" indent="-536575" algn="just">
              <a:buFont typeface="+mj-lt"/>
              <a:buAutoNum type="alphaUcPeriod" startAt="4"/>
            </a:pPr>
            <a:r>
              <a:rPr lang="es-GT" sz="4400" b="1" dirty="0"/>
              <a:t>Estemos preparado para alabar y confiar en un Dios que reina supremamente por siempre.</a:t>
            </a:r>
          </a:p>
        </p:txBody>
      </p:sp>
    </p:spTree>
    <p:extLst>
      <p:ext uri="{BB962C8B-B14F-4D97-AF65-F5344CB8AC3E}">
        <p14:creationId xmlns:p14="http://schemas.microsoft.com/office/powerpoint/2010/main" val="26620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0229" y="885371"/>
            <a:ext cx="10755085" cy="5050972"/>
          </a:xfrm>
          <a:prstGeom prst="curvedRightArrow">
            <a:avLst>
              <a:gd name="adj1" fmla="val 41492"/>
              <a:gd name="adj2" fmla="val 50000"/>
              <a:gd name="adj3" fmla="val 25000"/>
            </a:avLst>
          </a:prstGeom>
          <a:solidFill>
            <a:schemeClr val="accent4">
              <a:lumMod val="50000"/>
            </a:schemeClr>
          </a:solidFill>
          <a:ln>
            <a:noFill/>
          </a:ln>
          <a:scene3d>
            <a:camera prst="isometricOffAxis2Left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es-GT" sz="67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DISCIPULADO Y </a:t>
            </a:r>
            <a:br>
              <a:rPr lang="es-GT" sz="67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br>
              <a:rPr lang="es-GT" sz="67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br>
              <a:rPr lang="es-GT" sz="67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GT" sz="67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MINISTERIO EN ACCIÓN</a:t>
            </a:r>
          </a:p>
        </p:txBody>
      </p:sp>
    </p:spTree>
    <p:extLst>
      <p:ext uri="{BB962C8B-B14F-4D97-AF65-F5344CB8AC3E}">
        <p14:creationId xmlns:p14="http://schemas.microsoft.com/office/powerpoint/2010/main" val="234287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029" y="377371"/>
            <a:ext cx="11176000" cy="6110515"/>
          </a:xfrm>
        </p:spPr>
        <p:txBody>
          <a:bodyPr anchor="ctr">
            <a:noAutofit/>
          </a:bodyPr>
          <a:lstStyle/>
          <a:p>
            <a:pPr marL="542925" indent="-542925" algn="just">
              <a:buFont typeface="Wingdings" panose="05000000000000000000" pitchFamily="2" charset="2"/>
              <a:buChar char="ü"/>
            </a:pPr>
            <a:r>
              <a:rPr lang="es-GT" sz="3800" dirty="0"/>
              <a:t>Una opción para hoy: alabarlo y rendirnos al cuidado de Dios o confiar en nosotros mismos y en los demás. </a:t>
            </a:r>
          </a:p>
          <a:p>
            <a:pPr marL="542925" indent="-542925" algn="just">
              <a:buFont typeface="Wingdings" panose="05000000000000000000" pitchFamily="2" charset="2"/>
              <a:buChar char="ü"/>
            </a:pPr>
            <a:r>
              <a:rPr lang="es-GT" sz="3800" dirty="0"/>
              <a:t>Nuestra mayor bendición seria que decidamos magnificar a nuestro incomparable Señor. </a:t>
            </a:r>
          </a:p>
          <a:p>
            <a:pPr marL="542925" indent="-542925" algn="just">
              <a:buFont typeface="Wingdings" panose="05000000000000000000" pitchFamily="2" charset="2"/>
              <a:buChar char="ü"/>
            </a:pPr>
            <a:r>
              <a:rPr lang="es-GT" sz="3800" dirty="0"/>
              <a:t>Encuentre una razón para alabar al Señor cada día.</a:t>
            </a:r>
          </a:p>
          <a:p>
            <a:pPr marL="542925" indent="-542925" algn="just">
              <a:buFont typeface="Wingdings" panose="05000000000000000000" pitchFamily="2" charset="2"/>
              <a:buChar char="ü"/>
            </a:pPr>
            <a:r>
              <a:rPr lang="es-GT" sz="3800" dirty="0"/>
              <a:t>Comuníquese con alguien de la iglesia o de su familia que necesite una palabra de ánimo y oración.  </a:t>
            </a:r>
          </a:p>
          <a:p>
            <a:pPr marL="542925" indent="-542925" algn="just">
              <a:buFont typeface="Wingdings" panose="05000000000000000000" pitchFamily="2" charset="2"/>
              <a:buChar char="ü"/>
            </a:pPr>
            <a:r>
              <a:rPr lang="es-GT" sz="3800" dirty="0"/>
              <a:t>Como clase, organicen una actividad para ayudar a alguien que se encuentre en gran necesidad.</a:t>
            </a:r>
          </a:p>
        </p:txBody>
      </p:sp>
    </p:spTree>
    <p:extLst>
      <p:ext uri="{BB962C8B-B14F-4D97-AF65-F5344CB8AC3E}">
        <p14:creationId xmlns:p14="http://schemas.microsoft.com/office/powerpoint/2010/main" val="202912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3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11"/>
          <p:cNvSpPr/>
          <p:nvPr/>
        </p:nvSpPr>
        <p:spPr>
          <a:xfrm>
            <a:off x="1117601" y="3976914"/>
            <a:ext cx="10566400" cy="2336800"/>
          </a:xfrm>
          <a:custGeom>
            <a:avLst/>
            <a:gdLst>
              <a:gd name="connsiteX0" fmla="*/ 0 w 8938260"/>
              <a:gd name="connsiteY0" fmla="*/ 172257 h 1722568"/>
              <a:gd name="connsiteX1" fmla="*/ 172257 w 8938260"/>
              <a:gd name="connsiteY1" fmla="*/ 0 h 1722568"/>
              <a:gd name="connsiteX2" fmla="*/ 8766003 w 8938260"/>
              <a:gd name="connsiteY2" fmla="*/ 0 h 1722568"/>
              <a:gd name="connsiteX3" fmla="*/ 8938260 w 8938260"/>
              <a:gd name="connsiteY3" fmla="*/ 172257 h 1722568"/>
              <a:gd name="connsiteX4" fmla="*/ 8938260 w 8938260"/>
              <a:gd name="connsiteY4" fmla="*/ 1550311 h 1722568"/>
              <a:gd name="connsiteX5" fmla="*/ 8766003 w 8938260"/>
              <a:gd name="connsiteY5" fmla="*/ 1722568 h 1722568"/>
              <a:gd name="connsiteX6" fmla="*/ 172257 w 8938260"/>
              <a:gd name="connsiteY6" fmla="*/ 1722568 h 1722568"/>
              <a:gd name="connsiteX7" fmla="*/ 0 w 8938260"/>
              <a:gd name="connsiteY7" fmla="*/ 1550311 h 1722568"/>
              <a:gd name="connsiteX8" fmla="*/ 0 w 8938260"/>
              <a:gd name="connsiteY8" fmla="*/ 172257 h 172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8260" h="1722568">
                <a:moveTo>
                  <a:pt x="0" y="172257"/>
                </a:moveTo>
                <a:cubicBezTo>
                  <a:pt x="0" y="77122"/>
                  <a:pt x="77122" y="0"/>
                  <a:pt x="172257" y="0"/>
                </a:cubicBezTo>
                <a:lnTo>
                  <a:pt x="8766003" y="0"/>
                </a:lnTo>
                <a:cubicBezTo>
                  <a:pt x="8861138" y="0"/>
                  <a:pt x="8938260" y="77122"/>
                  <a:pt x="8938260" y="172257"/>
                </a:cubicBezTo>
                <a:lnTo>
                  <a:pt x="8938260" y="1550311"/>
                </a:lnTo>
                <a:cubicBezTo>
                  <a:pt x="8938260" y="1645446"/>
                  <a:pt x="8861138" y="1722568"/>
                  <a:pt x="8766003" y="1722568"/>
                </a:cubicBezTo>
                <a:lnTo>
                  <a:pt x="172257" y="1722568"/>
                </a:lnTo>
                <a:cubicBezTo>
                  <a:pt x="77122" y="1722568"/>
                  <a:pt x="0" y="1645446"/>
                  <a:pt x="0" y="1550311"/>
                </a:cubicBezTo>
                <a:lnTo>
                  <a:pt x="0" y="172257"/>
                </a:lnTo>
                <a:close/>
              </a:path>
            </a:pathLst>
          </a:custGeom>
          <a:solidFill>
            <a:srgbClr val="E8EDD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7353344"/>
              <a:satOff val="-10228"/>
              <a:lumOff val="-3922"/>
              <a:alphaOff val="0"/>
            </a:schemeClr>
          </a:fillRef>
          <a:effectRef idx="2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132" tIns="157132" rIns="2065472" bIns="157132" numCol="1" spcCol="1270" anchor="ctr" anchorCtr="0">
            <a:noAutofit/>
          </a:bodyPr>
          <a:lstStyle/>
          <a:p>
            <a:pPr lvl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GT" sz="5400" b="1" dirty="0">
                <a:solidFill>
                  <a:schemeClr val="tx1"/>
                </a:solidFill>
              </a:rPr>
              <a:t>LECTURA EN CLASE: </a:t>
            </a:r>
          </a:p>
          <a:p>
            <a:pPr lvl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4000" dirty="0">
                <a:solidFill>
                  <a:schemeClr val="tx1"/>
                </a:solidFill>
              </a:rPr>
              <a:t>Salmo 86:1-3,5,8,10-13,16,17; 146:1-10.  </a:t>
            </a:r>
            <a:r>
              <a:rPr lang="es-GT" sz="4000" dirty="0">
                <a:solidFill>
                  <a:schemeClr val="tx1"/>
                </a:solidFill>
              </a:rPr>
              <a:t> </a:t>
            </a:r>
            <a:endParaRPr lang="es-GT" sz="4000" kern="1200" dirty="0">
              <a:solidFill>
                <a:schemeClr val="tx1"/>
              </a:solidFill>
            </a:endParaRPr>
          </a:p>
        </p:txBody>
      </p:sp>
      <p:sp>
        <p:nvSpPr>
          <p:cNvPr id="15" name="Forma libre 14"/>
          <p:cNvSpPr/>
          <p:nvPr/>
        </p:nvSpPr>
        <p:spPr>
          <a:xfrm>
            <a:off x="537029" y="551544"/>
            <a:ext cx="10842171" cy="3062514"/>
          </a:xfrm>
          <a:custGeom>
            <a:avLst/>
            <a:gdLst>
              <a:gd name="connsiteX0" fmla="*/ 0 w 8938260"/>
              <a:gd name="connsiteY0" fmla="*/ 172257 h 1722568"/>
              <a:gd name="connsiteX1" fmla="*/ 172257 w 8938260"/>
              <a:gd name="connsiteY1" fmla="*/ 0 h 1722568"/>
              <a:gd name="connsiteX2" fmla="*/ 8766003 w 8938260"/>
              <a:gd name="connsiteY2" fmla="*/ 0 h 1722568"/>
              <a:gd name="connsiteX3" fmla="*/ 8938260 w 8938260"/>
              <a:gd name="connsiteY3" fmla="*/ 172257 h 1722568"/>
              <a:gd name="connsiteX4" fmla="*/ 8938260 w 8938260"/>
              <a:gd name="connsiteY4" fmla="*/ 1550311 h 1722568"/>
              <a:gd name="connsiteX5" fmla="*/ 8766003 w 8938260"/>
              <a:gd name="connsiteY5" fmla="*/ 1722568 h 1722568"/>
              <a:gd name="connsiteX6" fmla="*/ 172257 w 8938260"/>
              <a:gd name="connsiteY6" fmla="*/ 1722568 h 1722568"/>
              <a:gd name="connsiteX7" fmla="*/ 0 w 8938260"/>
              <a:gd name="connsiteY7" fmla="*/ 1550311 h 1722568"/>
              <a:gd name="connsiteX8" fmla="*/ 0 w 8938260"/>
              <a:gd name="connsiteY8" fmla="*/ 172257 h 172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8260" h="1722568">
                <a:moveTo>
                  <a:pt x="0" y="172257"/>
                </a:moveTo>
                <a:cubicBezTo>
                  <a:pt x="0" y="77122"/>
                  <a:pt x="77122" y="0"/>
                  <a:pt x="172257" y="0"/>
                </a:cubicBezTo>
                <a:lnTo>
                  <a:pt x="8766003" y="0"/>
                </a:lnTo>
                <a:cubicBezTo>
                  <a:pt x="8861138" y="0"/>
                  <a:pt x="8938260" y="77122"/>
                  <a:pt x="8938260" y="172257"/>
                </a:cubicBezTo>
                <a:lnTo>
                  <a:pt x="8938260" y="1550311"/>
                </a:lnTo>
                <a:cubicBezTo>
                  <a:pt x="8938260" y="1645446"/>
                  <a:pt x="8861138" y="1722568"/>
                  <a:pt x="8766003" y="1722568"/>
                </a:cubicBezTo>
                <a:lnTo>
                  <a:pt x="172257" y="1722568"/>
                </a:lnTo>
                <a:cubicBezTo>
                  <a:pt x="77122" y="1722568"/>
                  <a:pt x="0" y="1645446"/>
                  <a:pt x="0" y="1550311"/>
                </a:cubicBezTo>
                <a:lnTo>
                  <a:pt x="0" y="172257"/>
                </a:lnTo>
                <a:close/>
              </a:path>
            </a:pathLst>
          </a:custGeom>
          <a:solidFill>
            <a:srgbClr val="908B74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132" tIns="157132" rIns="1915014" bIns="157132" numCol="1" spcCol="1270" anchor="ctr" anchorCtr="0">
            <a:noAutofit/>
          </a:bodyPr>
          <a:lstStyle/>
          <a:p>
            <a:pPr lvl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GT" sz="5400" b="1" dirty="0">
                <a:solidFill>
                  <a:schemeClr val="bg1"/>
                </a:solidFill>
              </a:rPr>
              <a:t>VERSÍCULO CLAVE:</a:t>
            </a:r>
          </a:p>
          <a:p>
            <a:pPr lvl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GT" sz="4000" dirty="0">
                <a:solidFill>
                  <a:schemeClr val="bg1"/>
                </a:solidFill>
              </a:rPr>
              <a:t>“Porque tú, Señor, eres bueno y perdonador, y grande en misericordia para con todos los que invocan”, Salmo 86:5. </a:t>
            </a:r>
            <a:endParaRPr lang="es-GT" sz="4000" kern="1200" dirty="0">
              <a:solidFill>
                <a:schemeClr val="bg1"/>
              </a:solidFill>
            </a:endParaRPr>
          </a:p>
        </p:txBody>
      </p:sp>
      <p:sp>
        <p:nvSpPr>
          <p:cNvPr id="16" name="Forma libre 15"/>
          <p:cNvSpPr/>
          <p:nvPr/>
        </p:nvSpPr>
        <p:spPr>
          <a:xfrm>
            <a:off x="8656790" y="3191641"/>
            <a:ext cx="1119669" cy="1234440"/>
          </a:xfrm>
          <a:custGeom>
            <a:avLst/>
            <a:gdLst>
              <a:gd name="connsiteX0" fmla="*/ 0 w 1119669"/>
              <a:gd name="connsiteY0" fmla="*/ 615818 h 1119669"/>
              <a:gd name="connsiteX1" fmla="*/ 251926 w 1119669"/>
              <a:gd name="connsiteY1" fmla="*/ 615818 h 1119669"/>
              <a:gd name="connsiteX2" fmla="*/ 251926 w 1119669"/>
              <a:gd name="connsiteY2" fmla="*/ 0 h 1119669"/>
              <a:gd name="connsiteX3" fmla="*/ 867743 w 1119669"/>
              <a:gd name="connsiteY3" fmla="*/ 0 h 1119669"/>
              <a:gd name="connsiteX4" fmla="*/ 867743 w 1119669"/>
              <a:gd name="connsiteY4" fmla="*/ 615818 h 1119669"/>
              <a:gd name="connsiteX5" fmla="*/ 1119669 w 1119669"/>
              <a:gd name="connsiteY5" fmla="*/ 615818 h 1119669"/>
              <a:gd name="connsiteX6" fmla="*/ 559835 w 1119669"/>
              <a:gd name="connsiteY6" fmla="*/ 1119669 h 1119669"/>
              <a:gd name="connsiteX7" fmla="*/ 0 w 1119669"/>
              <a:gd name="connsiteY7" fmla="*/ 615818 h 111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9669" h="1119669">
                <a:moveTo>
                  <a:pt x="0" y="615818"/>
                </a:moveTo>
                <a:lnTo>
                  <a:pt x="251926" y="615818"/>
                </a:lnTo>
                <a:lnTo>
                  <a:pt x="251926" y="0"/>
                </a:lnTo>
                <a:lnTo>
                  <a:pt x="867743" y="0"/>
                </a:lnTo>
                <a:lnTo>
                  <a:pt x="867743" y="615818"/>
                </a:lnTo>
                <a:lnTo>
                  <a:pt x="1119669" y="615818"/>
                </a:lnTo>
                <a:lnTo>
                  <a:pt x="559835" y="1119669"/>
                </a:lnTo>
                <a:lnTo>
                  <a:pt x="0" y="61581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2726" tIns="50800" rIns="302726" bIns="327918" numCol="1" spcCol="1270" anchor="ctr" anchorCtr="0">
            <a:noAutofit/>
          </a:bodyPr>
          <a:lstStyle/>
          <a:p>
            <a:pPr lvl="0" algn="just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GT" sz="4000" kern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2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029" y="391886"/>
            <a:ext cx="11161485" cy="870858"/>
          </a:xfrm>
        </p:spPr>
        <p:txBody>
          <a:bodyPr>
            <a:normAutofit fontScale="90000"/>
          </a:bodyPr>
          <a:lstStyle/>
          <a:p>
            <a:pPr algn="ctr"/>
            <a:r>
              <a:rPr lang="es-GT" sz="6000" b="1" dirty="0">
                <a:latin typeface="+mn-lt"/>
              </a:rPr>
              <a:t>INTRODUCCIÓN: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7371" y="1436915"/>
            <a:ext cx="11509829" cy="5036456"/>
          </a:xfrm>
        </p:spPr>
        <p:txBody>
          <a:bodyPr anchor="ctr">
            <a:noAutofit/>
          </a:bodyPr>
          <a:lstStyle/>
          <a:p>
            <a:pPr algn="just"/>
            <a:r>
              <a:rPr lang="es-GT" sz="3800" dirty="0"/>
              <a:t>En esta unidad, hemos explorado muchas facetas de lo que significa adorar al Señor.</a:t>
            </a:r>
          </a:p>
          <a:p>
            <a:pPr algn="just"/>
            <a:r>
              <a:rPr lang="es-GT" sz="3800" dirty="0"/>
              <a:t>Corresponde concluir con un enfoque en magnificar al Señor o elevar nuestra lealtad a Él por encima de todo. </a:t>
            </a:r>
          </a:p>
          <a:p>
            <a:pPr algn="just"/>
            <a:r>
              <a:rPr lang="es-GT" sz="3800" dirty="0"/>
              <a:t>Los Salmos 86 y 146, enfatiza la misericordia seguido de una declaración de que Él reinara para siempre.</a:t>
            </a:r>
          </a:p>
          <a:p>
            <a:pPr algn="just"/>
            <a:r>
              <a:rPr lang="es-GT" sz="3800" dirty="0"/>
              <a:t>Que nuestro gozo por estas realidades fluya libremente de nuestra vida, tanto en nuestra adoración como en nuestra declaración del Señor al mundo que nos rodea.</a:t>
            </a:r>
          </a:p>
        </p:txBody>
      </p:sp>
    </p:spTree>
    <p:extLst>
      <p:ext uri="{BB962C8B-B14F-4D97-AF65-F5344CB8AC3E}">
        <p14:creationId xmlns:p14="http://schemas.microsoft.com/office/powerpoint/2010/main" val="262977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70" y="903369"/>
            <a:ext cx="5766816" cy="5047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E8EDD6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343" y="377371"/>
            <a:ext cx="5573485" cy="3396343"/>
          </a:xfrm>
        </p:spPr>
        <p:txBody>
          <a:bodyPr anchor="ctr">
            <a:noAutofit/>
          </a:bodyPr>
          <a:lstStyle/>
          <a:p>
            <a:pPr algn="ctr"/>
            <a:r>
              <a:rPr lang="es-GT" sz="6200" b="1" dirty="0">
                <a:latin typeface="+mn-lt"/>
              </a:rPr>
              <a:t>TENGA COMUNIÓN CON EL DIOS INCOMPARABLE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37028" y="4136651"/>
            <a:ext cx="5384800" cy="827155"/>
          </a:xfrm>
        </p:spPr>
        <p:txBody>
          <a:bodyPr anchor="ctr">
            <a:normAutofit/>
          </a:bodyPr>
          <a:lstStyle/>
          <a:p>
            <a:pPr algn="ctr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86:1-10. </a:t>
            </a:r>
          </a:p>
        </p:txBody>
      </p:sp>
      <p:sp>
        <p:nvSpPr>
          <p:cNvPr id="6" name="Elipse 5"/>
          <p:cNvSpPr/>
          <p:nvPr/>
        </p:nvSpPr>
        <p:spPr>
          <a:xfrm>
            <a:off x="2570522" y="5326743"/>
            <a:ext cx="1317812" cy="116114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54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5614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2513" y="391886"/>
            <a:ext cx="11190515" cy="6097031"/>
          </a:xfrm>
        </p:spPr>
        <p:txBody>
          <a:bodyPr anchor="ctr">
            <a:noAutofit/>
          </a:bodyPr>
          <a:lstStyle/>
          <a:p>
            <a:pPr marL="536575" indent="-536575" algn="just">
              <a:lnSpc>
                <a:spcPct val="80000"/>
              </a:lnSpc>
              <a:buFont typeface="+mj-lt"/>
              <a:buAutoNum type="alphaUcPeriod"/>
            </a:pPr>
            <a:r>
              <a:rPr lang="es-GT" sz="4000" b="1" dirty="0"/>
              <a:t>Razones personales para tener comunión con Dios.</a:t>
            </a:r>
          </a:p>
          <a:p>
            <a:pPr marL="900113" lvl="1" indent="-442913" algn="just">
              <a:lnSpc>
                <a:spcPct val="80000"/>
              </a:lnSpc>
              <a:buFont typeface="+mj-lt"/>
              <a:buAutoNum type="arabicParenR"/>
            </a:pPr>
            <a:r>
              <a:rPr lang="es-GT" sz="3600" dirty="0"/>
              <a:t>Para exponerle nuestras aflicciones y necesidades, V.1. “Estoy afligido y menesteroso”.</a:t>
            </a:r>
          </a:p>
          <a:p>
            <a:pPr marL="900113" lvl="1" indent="-442913" algn="just">
              <a:lnSpc>
                <a:spcPct val="80000"/>
              </a:lnSpc>
              <a:buFont typeface="+mj-lt"/>
              <a:buAutoNum type="arabicParenR"/>
            </a:pPr>
            <a:r>
              <a:rPr lang="es-GT" sz="3600" dirty="0"/>
              <a:t>Para expresarle nuestra condición moral y confianza absoluta en Él, V.2. “soy piadoso, tu siervo …en ti confía”.</a:t>
            </a:r>
          </a:p>
          <a:p>
            <a:pPr marL="900113" lvl="1" indent="-442913" algn="just">
              <a:lnSpc>
                <a:spcPct val="80000"/>
              </a:lnSpc>
              <a:buFont typeface="+mj-lt"/>
              <a:buAutoNum type="arabicParenR"/>
            </a:pPr>
            <a:r>
              <a:rPr lang="es-GT" sz="3600" dirty="0"/>
              <a:t>Para depender completamente de Él, V.3,4. “a ti clamo todo el día”.</a:t>
            </a:r>
          </a:p>
          <a:p>
            <a:pPr marL="900113" lvl="1" indent="-442913" algn="just">
              <a:lnSpc>
                <a:spcPct val="80000"/>
              </a:lnSpc>
              <a:buFont typeface="+mj-lt"/>
              <a:buAutoNum type="arabicParenR"/>
            </a:pPr>
            <a:r>
              <a:rPr lang="es-GT" sz="3600" dirty="0"/>
              <a:t>Para suplicar su gracia, V.5. “eres bueno, perdonador y misericordioso”.</a:t>
            </a:r>
          </a:p>
          <a:p>
            <a:pPr marL="900113" lvl="1" indent="-442913" algn="just">
              <a:lnSpc>
                <a:spcPct val="80000"/>
              </a:lnSpc>
              <a:buFont typeface="+mj-lt"/>
              <a:buAutoNum type="arabicParenR"/>
            </a:pPr>
            <a:r>
              <a:rPr lang="es-GT" sz="3600" dirty="0"/>
              <a:t>Para pedirle que responda a nuestro pedido, V.6.7. “Porque tú me respondes”.</a:t>
            </a:r>
          </a:p>
        </p:txBody>
      </p:sp>
    </p:spTree>
    <p:extLst>
      <p:ext uri="{BB962C8B-B14F-4D97-AF65-F5344CB8AC3E}">
        <p14:creationId xmlns:p14="http://schemas.microsoft.com/office/powerpoint/2010/main" val="275462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029" y="377371"/>
            <a:ext cx="11161485" cy="6096000"/>
          </a:xfrm>
        </p:spPr>
        <p:txBody>
          <a:bodyPr anchor="ctr">
            <a:noAutofit/>
          </a:bodyPr>
          <a:lstStyle/>
          <a:p>
            <a:pPr marL="536575" lvl="3" indent="-536575" algn="just">
              <a:buFont typeface="+mj-lt"/>
              <a:buAutoNum type="alphaUcPeriod" startAt="2"/>
            </a:pPr>
            <a:r>
              <a:rPr lang="es-GT" sz="4000" b="1" dirty="0"/>
              <a:t>Razones basadas en Dios y su carácter.</a:t>
            </a:r>
          </a:p>
          <a:p>
            <a:pPr marL="900113" lvl="3" indent="-442913" algn="just">
              <a:buFont typeface="+mj-lt"/>
              <a:buAutoNum type="arabicParenR"/>
            </a:pPr>
            <a:r>
              <a:rPr lang="es-GT" sz="3600" dirty="0"/>
              <a:t>Nuestro Dios es incomparable, V.8. “ninguno hay como tú entre los dioses, ni obras que igualen tus obras”.</a:t>
            </a:r>
          </a:p>
          <a:p>
            <a:pPr marL="900113" lvl="3" indent="-442913" algn="just">
              <a:buFont typeface="+mj-lt"/>
              <a:buAutoNum type="arabicParenR"/>
            </a:pPr>
            <a:r>
              <a:rPr lang="es-GT" sz="3600" dirty="0"/>
              <a:t>Nuestro Dios es el único digno de adoración, V.9. “Todas las naciones adoraran”.</a:t>
            </a:r>
          </a:p>
          <a:p>
            <a:pPr marL="900113" lvl="3" indent="-442913" algn="just">
              <a:buFont typeface="+mj-lt"/>
              <a:buAutoNum type="arabicParenR"/>
            </a:pPr>
            <a:r>
              <a:rPr lang="es-GT" sz="3600" dirty="0"/>
              <a:t>Nuestro Dios es grande y hacedor de maravillas, V.10.</a:t>
            </a:r>
          </a:p>
        </p:txBody>
      </p:sp>
    </p:spTree>
    <p:extLst>
      <p:ext uri="{BB962C8B-B14F-4D97-AF65-F5344CB8AC3E}">
        <p14:creationId xmlns:p14="http://schemas.microsoft.com/office/powerpoint/2010/main" val="157569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1200" y="377371"/>
            <a:ext cx="10784114" cy="6110515"/>
          </a:xfrm>
        </p:spPr>
        <p:txBody>
          <a:bodyPr anchor="ctr">
            <a:normAutofit/>
          </a:bodyPr>
          <a:lstStyle/>
          <a:p>
            <a:pPr marL="536575" indent="-536575" algn="just">
              <a:buFont typeface="+mj-lt"/>
              <a:buAutoNum type="alphaUcPeriod" startAt="3"/>
            </a:pPr>
            <a:r>
              <a:rPr lang="es-GT" sz="4400" b="1" dirty="0"/>
              <a:t>Estemos preparados para mantenernos firmes en la convicción de que no hay dios como nuestro Señor.</a:t>
            </a:r>
          </a:p>
        </p:txBody>
      </p:sp>
    </p:spTree>
    <p:extLst>
      <p:ext uri="{BB962C8B-B14F-4D97-AF65-F5344CB8AC3E}">
        <p14:creationId xmlns:p14="http://schemas.microsoft.com/office/powerpoint/2010/main" val="268819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54" y="909027"/>
            <a:ext cx="5590032" cy="5041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E8EDD6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343" y="377371"/>
            <a:ext cx="5936343" cy="3396343"/>
          </a:xfrm>
        </p:spPr>
        <p:txBody>
          <a:bodyPr anchor="ctr">
            <a:noAutofit/>
          </a:bodyPr>
          <a:lstStyle/>
          <a:p>
            <a:pPr algn="ctr"/>
            <a:r>
              <a:rPr lang="es-GT" sz="6000" b="1" dirty="0">
                <a:latin typeface="+mn-lt"/>
              </a:rPr>
              <a:t>APRENDA DEL DIOS MISERICORDIOSO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37028" y="4136651"/>
            <a:ext cx="5384800" cy="827155"/>
          </a:xfrm>
        </p:spPr>
        <p:txBody>
          <a:bodyPr anchor="ctr">
            <a:normAutofit/>
          </a:bodyPr>
          <a:lstStyle/>
          <a:p>
            <a:pPr algn="ctr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86:11-17. </a:t>
            </a:r>
          </a:p>
        </p:txBody>
      </p:sp>
      <p:sp>
        <p:nvSpPr>
          <p:cNvPr id="6" name="Elipse 5"/>
          <p:cNvSpPr/>
          <p:nvPr/>
        </p:nvSpPr>
        <p:spPr>
          <a:xfrm>
            <a:off x="2570522" y="5326743"/>
            <a:ext cx="1317812" cy="116114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54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9039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2513" y="391886"/>
            <a:ext cx="11190515" cy="6097031"/>
          </a:xfrm>
        </p:spPr>
        <p:txBody>
          <a:bodyPr anchor="ctr">
            <a:noAutofit/>
          </a:bodyPr>
          <a:lstStyle/>
          <a:p>
            <a:pPr marL="536575" indent="-536575" algn="just">
              <a:buFont typeface="+mj-lt"/>
              <a:buAutoNum type="alphaUcPeriod"/>
            </a:pPr>
            <a:r>
              <a:rPr lang="es-GT" sz="4000" b="1" dirty="0"/>
              <a:t>¿Cómo podemos aprender de Dios?</a:t>
            </a:r>
          </a:p>
          <a:p>
            <a:pPr marL="900113" lvl="1" indent="-442913" algn="just">
              <a:buFont typeface="+mj-lt"/>
              <a:buAutoNum type="arabicParenR"/>
            </a:pPr>
            <a:r>
              <a:rPr lang="es-GT" sz="3600" dirty="0"/>
              <a:t>Pedirle que nos enseñe su camino para seguirle fielmente, V.11.</a:t>
            </a:r>
          </a:p>
          <a:p>
            <a:pPr marL="900113" lvl="1" indent="-442913" algn="just">
              <a:buFont typeface="+mj-lt"/>
              <a:buAutoNum type="arabicParenR"/>
            </a:pPr>
            <a:r>
              <a:rPr lang="es-GT" sz="3600" dirty="0"/>
              <a:t>Pedirle que nuestro corazón honre su nombre, V.11.</a:t>
            </a:r>
          </a:p>
          <a:p>
            <a:pPr marL="900113" lvl="1" indent="-442913" algn="just">
              <a:buFont typeface="+mj-lt"/>
              <a:buAutoNum type="arabicParenR"/>
            </a:pPr>
            <a:r>
              <a:rPr lang="es-GT" sz="3600" dirty="0"/>
              <a:t>Alabar a Dios con todo nuestro corazón, V.12.</a:t>
            </a:r>
          </a:p>
          <a:p>
            <a:pPr marL="900113" lvl="1" indent="-442913" algn="just">
              <a:buFont typeface="+mj-lt"/>
              <a:buAutoNum type="arabicParenR"/>
            </a:pPr>
            <a:r>
              <a:rPr lang="es-GT" sz="3600" dirty="0"/>
              <a:t>Reconocer que su amor o misericordia ha sido grande para con nosotros, V.13.</a:t>
            </a:r>
          </a:p>
          <a:p>
            <a:pPr marL="900113" lvl="1" indent="-442913" algn="just">
              <a:buFont typeface="+mj-lt"/>
              <a:buAutoNum type="arabicParenR"/>
            </a:pPr>
            <a:r>
              <a:rPr lang="es-GT" sz="3600" dirty="0"/>
              <a:t>Reconocer que muchas veces Dios nos ha librado de morir, V.13.</a:t>
            </a:r>
          </a:p>
        </p:txBody>
      </p:sp>
    </p:spTree>
    <p:extLst>
      <p:ext uri="{BB962C8B-B14F-4D97-AF65-F5344CB8AC3E}">
        <p14:creationId xmlns:p14="http://schemas.microsoft.com/office/powerpoint/2010/main" val="164707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833</Words>
  <Application>Microsoft Office PowerPoint</Application>
  <PresentationFormat>Panorámica</PresentationFormat>
  <Paragraphs>66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Tema de Office</vt:lpstr>
      <vt:lpstr>MAGNIFICAR A NUESTRO INCOMPARABLE SEÑOR</vt:lpstr>
      <vt:lpstr>Presentación de PowerPoint</vt:lpstr>
      <vt:lpstr>INTRODUCCIÓN:</vt:lpstr>
      <vt:lpstr>TENGA COMUNIÓN CON EL DIOS INCOMPARABLE</vt:lpstr>
      <vt:lpstr>Presentación de PowerPoint</vt:lpstr>
      <vt:lpstr>Presentación de PowerPoint</vt:lpstr>
      <vt:lpstr>Presentación de PowerPoint</vt:lpstr>
      <vt:lpstr>APRENDA DEL DIOS MISERICORDIOSO</vt:lpstr>
      <vt:lpstr>Presentación de PowerPoint</vt:lpstr>
      <vt:lpstr>Presentación de PowerPoint</vt:lpstr>
      <vt:lpstr>Presentación de PowerPoint</vt:lpstr>
      <vt:lpstr>DIOS REINA SUPREMAMENTE POR SIEMPRE</vt:lpstr>
      <vt:lpstr>Presentación de PowerPoint</vt:lpstr>
      <vt:lpstr>Presentación de PowerPoint</vt:lpstr>
      <vt:lpstr>Presentación de PowerPoint</vt:lpstr>
      <vt:lpstr>Presentación de PowerPoint</vt:lpstr>
      <vt:lpstr>DISCIPULADO Y    MINISTERIO EN ACCIÓN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MINISTERIO DE LA RECONCILIACIÓN</dc:title>
  <dc:creator>Alberto A. Gaitan Ortiz</dc:creator>
  <cp:lastModifiedBy>David Rodríguez Zamora</cp:lastModifiedBy>
  <cp:revision>266</cp:revision>
  <dcterms:created xsi:type="dcterms:W3CDTF">2018-04-23T20:17:41Z</dcterms:created>
  <dcterms:modified xsi:type="dcterms:W3CDTF">2022-09-01T19:54:33Z</dcterms:modified>
</cp:coreProperties>
</file>