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8" r:id="rId4"/>
    <p:sldId id="264" r:id="rId5"/>
    <p:sldId id="282" r:id="rId6"/>
    <p:sldId id="283" r:id="rId7"/>
    <p:sldId id="284" r:id="rId8"/>
    <p:sldId id="285" r:id="rId9"/>
    <p:sldId id="286" r:id="rId10"/>
    <p:sldId id="287" r:id="rId11"/>
    <p:sldId id="288" r:id="rId12"/>
    <p:sldId id="289" r:id="rId13"/>
    <p:sldId id="290" r:id="rId14"/>
    <p:sldId id="291" r:id="rId15"/>
    <p:sldId id="292" r:id="rId16"/>
    <p:sldId id="267" r:id="rId17"/>
    <p:sldId id="263" r:id="rId18"/>
    <p:sldId id="268" r:id="rId19"/>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0DBBF"/>
    <a:srgbClr val="386B01"/>
    <a:srgbClr val="4A9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p:cNvSpPr>
            <a:spLocks noGrp="1"/>
          </p:cNvSpPr>
          <p:nvPr>
            <p:ph type="dt" sz="half" idx="10"/>
          </p:nvPr>
        </p:nvSpPr>
        <p:spPr/>
        <p:txBody>
          <a:bodyPr/>
          <a:lstStyle/>
          <a:p>
            <a:fld id="{E5350DA1-E5FA-407B-B0E1-664E52A5826F}" type="datetimeFigureOut">
              <a:rPr lang="es-GT" smtClean="0"/>
              <a:t>4/08/2022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2404515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E5350DA1-E5FA-407B-B0E1-664E52A5826F}" type="datetimeFigureOut">
              <a:rPr lang="es-GT" smtClean="0"/>
              <a:t>4/08/2022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290260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E5350DA1-E5FA-407B-B0E1-664E52A5826F}" type="datetimeFigureOut">
              <a:rPr lang="es-GT" smtClean="0"/>
              <a:t>4/08/2022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253191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E5350DA1-E5FA-407B-B0E1-664E52A5826F}" type="datetimeFigureOut">
              <a:rPr lang="es-GT" smtClean="0"/>
              <a:t>4/08/2022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311513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5350DA1-E5FA-407B-B0E1-664E52A5826F}" type="datetimeFigureOut">
              <a:rPr lang="es-GT" smtClean="0"/>
              <a:t>4/08/2022</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143970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p:cNvSpPr>
            <a:spLocks noGrp="1"/>
          </p:cNvSpPr>
          <p:nvPr>
            <p:ph type="dt" sz="half" idx="10"/>
          </p:nvPr>
        </p:nvSpPr>
        <p:spPr/>
        <p:txBody>
          <a:bodyPr/>
          <a:lstStyle/>
          <a:p>
            <a:fld id="{E5350DA1-E5FA-407B-B0E1-664E52A5826F}" type="datetimeFigureOut">
              <a:rPr lang="es-GT" smtClean="0"/>
              <a:t>4/08/2022</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1286565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p:cNvSpPr>
            <a:spLocks noGrp="1"/>
          </p:cNvSpPr>
          <p:nvPr>
            <p:ph type="dt" sz="half" idx="10"/>
          </p:nvPr>
        </p:nvSpPr>
        <p:spPr/>
        <p:txBody>
          <a:bodyPr/>
          <a:lstStyle/>
          <a:p>
            <a:fld id="{E5350DA1-E5FA-407B-B0E1-664E52A5826F}" type="datetimeFigureOut">
              <a:rPr lang="es-GT" smtClean="0"/>
              <a:t>4/08/2022</a:t>
            </a:fld>
            <a:endParaRPr lang="es-GT"/>
          </a:p>
        </p:txBody>
      </p:sp>
      <p:sp>
        <p:nvSpPr>
          <p:cNvPr id="8" name="Marcador de pie de página 7"/>
          <p:cNvSpPr>
            <a:spLocks noGrp="1"/>
          </p:cNvSpPr>
          <p:nvPr>
            <p:ph type="ftr" sz="quarter" idx="11"/>
          </p:nvPr>
        </p:nvSpPr>
        <p:spPr/>
        <p:txBody>
          <a:bodyPr/>
          <a:lstStyle/>
          <a:p>
            <a:endParaRPr lang="es-GT"/>
          </a:p>
        </p:txBody>
      </p:sp>
      <p:sp>
        <p:nvSpPr>
          <p:cNvPr id="9" name="Marcador de número de diapositiva 8"/>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204176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fecha 2"/>
          <p:cNvSpPr>
            <a:spLocks noGrp="1"/>
          </p:cNvSpPr>
          <p:nvPr>
            <p:ph type="dt" sz="half" idx="10"/>
          </p:nvPr>
        </p:nvSpPr>
        <p:spPr/>
        <p:txBody>
          <a:bodyPr/>
          <a:lstStyle/>
          <a:p>
            <a:fld id="{E5350DA1-E5FA-407B-B0E1-664E52A5826F}" type="datetimeFigureOut">
              <a:rPr lang="es-GT" smtClean="0"/>
              <a:t>4/08/2022</a:t>
            </a:fld>
            <a:endParaRPr lang="es-GT"/>
          </a:p>
        </p:txBody>
      </p:sp>
      <p:sp>
        <p:nvSpPr>
          <p:cNvPr id="4" name="Marcador de pie de página 3"/>
          <p:cNvSpPr>
            <a:spLocks noGrp="1"/>
          </p:cNvSpPr>
          <p:nvPr>
            <p:ph type="ftr" sz="quarter" idx="11"/>
          </p:nvPr>
        </p:nvSpPr>
        <p:spPr/>
        <p:txBody>
          <a:bodyPr/>
          <a:lstStyle/>
          <a:p>
            <a:endParaRPr lang="es-GT"/>
          </a:p>
        </p:txBody>
      </p:sp>
      <p:sp>
        <p:nvSpPr>
          <p:cNvPr id="5" name="Marcador de número de diapositiva 4"/>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3920611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350DA1-E5FA-407B-B0E1-664E52A5826F}" type="datetimeFigureOut">
              <a:rPr lang="es-GT" smtClean="0"/>
              <a:t>4/08/2022</a:t>
            </a:fld>
            <a:endParaRPr lang="es-GT"/>
          </a:p>
        </p:txBody>
      </p:sp>
      <p:sp>
        <p:nvSpPr>
          <p:cNvPr id="3" name="Marcador de pie de página 2"/>
          <p:cNvSpPr>
            <a:spLocks noGrp="1"/>
          </p:cNvSpPr>
          <p:nvPr>
            <p:ph type="ftr" sz="quarter" idx="11"/>
          </p:nvPr>
        </p:nvSpPr>
        <p:spPr/>
        <p:txBody>
          <a:bodyPr/>
          <a:lstStyle/>
          <a:p>
            <a:endParaRPr lang="es-GT"/>
          </a:p>
        </p:txBody>
      </p:sp>
      <p:sp>
        <p:nvSpPr>
          <p:cNvPr id="4" name="Marcador de número de diapositiva 3"/>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334398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350DA1-E5FA-407B-B0E1-664E52A5826F}" type="datetimeFigureOut">
              <a:rPr lang="es-GT" smtClean="0"/>
              <a:t>4/08/2022</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332733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350DA1-E5FA-407B-B0E1-664E52A5826F}" type="datetimeFigureOut">
              <a:rPr lang="es-GT" smtClean="0"/>
              <a:t>4/08/2022</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DF3933C9-4AAE-490A-BE9F-F9EE0AB17DCA}" type="slidenum">
              <a:rPr lang="es-GT" smtClean="0"/>
              <a:t>‹Nº›</a:t>
            </a:fld>
            <a:endParaRPr lang="es-GT"/>
          </a:p>
        </p:txBody>
      </p:sp>
    </p:spTree>
    <p:extLst>
      <p:ext uri="{BB962C8B-B14F-4D97-AF65-F5344CB8AC3E}">
        <p14:creationId xmlns:p14="http://schemas.microsoft.com/office/powerpoint/2010/main" val="46292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6000" t="-17000" b="-17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50DA1-E5FA-407B-B0E1-664E52A5826F}" type="datetimeFigureOut">
              <a:rPr lang="es-GT" smtClean="0"/>
              <a:t>4/08/2022</a:t>
            </a:fld>
            <a:endParaRPr lang="es-GT"/>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933C9-4AAE-490A-BE9F-F9EE0AB17DCA}" type="slidenum">
              <a:rPr lang="es-GT" smtClean="0"/>
              <a:t>‹Nº›</a:t>
            </a:fld>
            <a:endParaRPr lang="es-GT"/>
          </a:p>
        </p:txBody>
      </p:sp>
    </p:spTree>
    <p:extLst>
      <p:ext uri="{BB962C8B-B14F-4D97-AF65-F5344CB8AC3E}">
        <p14:creationId xmlns:p14="http://schemas.microsoft.com/office/powerpoint/2010/main" val="932962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434" y="1976719"/>
            <a:ext cx="7221071" cy="431650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ítulo 3"/>
          <p:cNvSpPr>
            <a:spLocks noGrp="1"/>
          </p:cNvSpPr>
          <p:nvPr>
            <p:ph type="title"/>
          </p:nvPr>
        </p:nvSpPr>
        <p:spPr>
          <a:xfrm>
            <a:off x="551329" y="376518"/>
            <a:ext cx="11128053" cy="1062317"/>
          </a:xfrm>
        </p:spPr>
        <p:txBody>
          <a:bodyPr anchor="ctr">
            <a:noAutofit/>
          </a:bodyPr>
          <a:lstStyle/>
          <a:p>
            <a:pPr algn="ctr"/>
            <a:r>
              <a:rPr lang="es-GT" sz="7000" b="1" dirty="0">
                <a:latin typeface="Calibri" panose="020F0502020204030204" pitchFamily="34" charset="0"/>
              </a:rPr>
              <a:t>LA IGLESIA EVANGELIZADORA</a:t>
            </a:r>
          </a:p>
        </p:txBody>
      </p:sp>
      <p:sp>
        <p:nvSpPr>
          <p:cNvPr id="2" name="Rectangle 1">
            <a:extLst>
              <a:ext uri="{FF2B5EF4-FFF2-40B4-BE49-F238E27FC236}">
                <a16:creationId xmlns:a16="http://schemas.microsoft.com/office/drawing/2014/main" id="{9B033B55-DC1C-4728-8A3F-FFD50BF98825}"/>
              </a:ext>
            </a:extLst>
          </p:cNvPr>
          <p:cNvSpPr/>
          <p:nvPr/>
        </p:nvSpPr>
        <p:spPr>
          <a:xfrm>
            <a:off x="7107381" y="3051174"/>
            <a:ext cx="4572001" cy="1938992"/>
          </a:xfrm>
          <a:prstGeom prst="rect">
            <a:avLst/>
          </a:prstGeom>
        </p:spPr>
        <p:txBody>
          <a:bodyPr wrap="square">
            <a:spAutoFit/>
          </a:bodyPr>
          <a:lstStyle/>
          <a:p>
            <a:pPr algn="ctr"/>
            <a:r>
              <a:rPr lang="es-GT" sz="4000" dirty="0">
                <a:effectLst>
                  <a:outerShdw blurRad="38100" dist="38100" dir="2700000" algn="tl">
                    <a:srgbClr val="000000">
                      <a:alpha val="43137"/>
                    </a:srgbClr>
                  </a:outerShdw>
                </a:effectLst>
              </a:rPr>
              <a:t>“El evangelio es para todas las personas en todas partes” </a:t>
            </a:r>
            <a:endParaRPr lang="es-419"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6169961"/>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buFont typeface="+mj-lt"/>
              <a:buAutoNum type="alphaUcPeriod" startAt="2"/>
            </a:pPr>
            <a:r>
              <a:rPr lang="es-GT" sz="4000" b="1" dirty="0"/>
              <a:t>Pedro se presenta a los creyentes en casa de María, madre de Juan Marcos.</a:t>
            </a:r>
          </a:p>
          <a:p>
            <a:pPr marL="914400" lvl="1" indent="-457200" algn="just">
              <a:buFont typeface="+mj-lt"/>
              <a:buAutoNum type="arabicParenR"/>
            </a:pPr>
            <a:r>
              <a:rPr lang="es-GT" sz="3600" dirty="0"/>
              <a:t>Ellos oraron por Pedro, pero no estaban preparados para ver la respuesta de Dios, V.12-16.</a:t>
            </a:r>
          </a:p>
          <a:p>
            <a:pPr marL="914400" lvl="1" indent="-457200" algn="just">
              <a:buFont typeface="+mj-lt"/>
              <a:buAutoNum type="arabicParenR"/>
            </a:pPr>
            <a:r>
              <a:rPr lang="es-GT" sz="3600" dirty="0"/>
              <a:t>Ellos oyeron el testimonio de Pedro de como Dios lo rescató, V.17.</a:t>
            </a:r>
          </a:p>
          <a:p>
            <a:pPr marL="914400" lvl="1" indent="-457200" algn="just">
              <a:buFont typeface="+mj-lt"/>
              <a:buAutoNum type="arabicParenR"/>
            </a:pPr>
            <a:r>
              <a:rPr lang="es-GT" sz="3600" dirty="0"/>
              <a:t>Ellos vieron como Herodes ordena ejecutar a los soldados por su presunta falla en retener a Pedro, V.18,19.</a:t>
            </a:r>
          </a:p>
          <a:p>
            <a:pPr marL="914400" lvl="1" indent="-457200" algn="just">
              <a:buFont typeface="+mj-lt"/>
              <a:buAutoNum type="arabicParenR"/>
            </a:pPr>
            <a:r>
              <a:rPr lang="es-GT" sz="3600" dirty="0"/>
              <a:t>Ellos vieron manifestado el poder de Dios sobre Herodes, V.20-23. “expiró comido por gusanos por no darle la gloria a Dios”.</a:t>
            </a:r>
          </a:p>
        </p:txBody>
      </p:sp>
    </p:spTree>
    <p:extLst>
      <p:ext uri="{BB962C8B-B14F-4D97-AF65-F5344CB8AC3E}">
        <p14:creationId xmlns:p14="http://schemas.microsoft.com/office/powerpoint/2010/main" val="55403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buFont typeface="+mj-lt"/>
              <a:buAutoNum type="alphaUcPeriod" startAt="3"/>
            </a:pPr>
            <a:r>
              <a:rPr lang="es-GT" sz="4400" b="1" dirty="0"/>
              <a:t>Los creyentes deben recordar que la clave para hacer frente a los desafíos de la vida es la oración, de esa manera veremos el poder de Dios a nuestro favor.</a:t>
            </a:r>
          </a:p>
        </p:txBody>
      </p:sp>
    </p:spTree>
    <p:extLst>
      <p:ext uri="{BB962C8B-B14F-4D97-AF65-F5344CB8AC3E}">
        <p14:creationId xmlns:p14="http://schemas.microsoft.com/office/powerpoint/2010/main" val="41550305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1084" y="2300881"/>
            <a:ext cx="6467856" cy="41940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ítulo 1"/>
          <p:cNvSpPr>
            <a:spLocks noGrp="1"/>
          </p:cNvSpPr>
          <p:nvPr>
            <p:ph type="title"/>
          </p:nvPr>
        </p:nvSpPr>
        <p:spPr>
          <a:xfrm>
            <a:off x="537882" y="376518"/>
            <a:ext cx="11161060" cy="1801906"/>
          </a:xfrm>
        </p:spPr>
        <p:txBody>
          <a:bodyPr vert="horz" lIns="91440" tIns="45720" rIns="91440" bIns="45720" rtlCol="0" anchor="ctr">
            <a:noAutofit/>
          </a:bodyPr>
          <a:lstStyle/>
          <a:p>
            <a:pPr algn="ctr"/>
            <a:r>
              <a:rPr lang="es-GT" sz="6000" b="1" dirty="0">
                <a:latin typeface="Calibri" panose="020F0502020204030204" pitchFamily="34" charset="0"/>
              </a:rPr>
              <a:t>LOS CREYENTES GENTILES AYUDAN A LOS CREYENTES JUDIOS</a:t>
            </a:r>
          </a:p>
        </p:txBody>
      </p:sp>
      <p:sp>
        <p:nvSpPr>
          <p:cNvPr id="4" name="Marcador de texto 3"/>
          <p:cNvSpPr>
            <a:spLocks noGrp="1"/>
          </p:cNvSpPr>
          <p:nvPr>
            <p:ph type="body" sz="half" idx="2"/>
          </p:nvPr>
        </p:nvSpPr>
        <p:spPr>
          <a:xfrm>
            <a:off x="537883" y="4703259"/>
            <a:ext cx="4693023" cy="1187733"/>
          </a:xfrm>
        </p:spPr>
        <p:txBody>
          <a:bodyPr anchor="ctr">
            <a:noAutofit/>
          </a:bodyPr>
          <a:lstStyle/>
          <a:p>
            <a:pPr algn="ctr"/>
            <a:r>
              <a:rPr lang="es-GT" sz="4000" b="1" dirty="0">
                <a:effectLst>
                  <a:outerShdw blurRad="38100" dist="38100" dir="2700000" algn="tl">
                    <a:srgbClr val="000000">
                      <a:alpha val="43137"/>
                    </a:srgbClr>
                  </a:outerShdw>
                </a:effectLst>
              </a:rPr>
              <a:t>Hechos 11:27-30; 12:24-25.</a:t>
            </a:r>
          </a:p>
        </p:txBody>
      </p:sp>
      <p:sp>
        <p:nvSpPr>
          <p:cNvPr id="5" name="Cheurón 4"/>
          <p:cNvSpPr/>
          <p:nvPr/>
        </p:nvSpPr>
        <p:spPr>
          <a:xfrm>
            <a:off x="2302503" y="2926818"/>
            <a:ext cx="1163782" cy="1028047"/>
          </a:xfrm>
          <a:prstGeom prst="ellipse">
            <a:avLst/>
          </a:prstGeom>
          <a:solidFill>
            <a:srgbClr val="386B01"/>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6000" b="1" dirty="0">
                <a:solidFill>
                  <a:schemeClr val="bg1"/>
                </a:solidFill>
              </a:rPr>
              <a:t>3</a:t>
            </a:r>
          </a:p>
        </p:txBody>
      </p:sp>
    </p:spTree>
    <p:extLst>
      <p:ext uri="{BB962C8B-B14F-4D97-AF65-F5344CB8AC3E}">
        <p14:creationId xmlns:p14="http://schemas.microsoft.com/office/powerpoint/2010/main" val="3840999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lnSpc>
                <a:spcPct val="80000"/>
              </a:lnSpc>
              <a:buFont typeface="+mj-lt"/>
              <a:buAutoNum type="alphaUcPeriod"/>
            </a:pPr>
            <a:r>
              <a:rPr lang="es-GT" sz="4000" b="1" dirty="0"/>
              <a:t>Una palabra profética anuncia una gran hambre. </a:t>
            </a:r>
          </a:p>
          <a:p>
            <a:pPr marL="914400" lvl="1" indent="-457200" algn="just">
              <a:lnSpc>
                <a:spcPct val="80000"/>
              </a:lnSpc>
              <a:buFont typeface="+mj-lt"/>
              <a:buAutoNum type="arabicParenR"/>
            </a:pPr>
            <a:r>
              <a:rPr lang="es-GT" sz="3600" dirty="0"/>
              <a:t>Unos profetas descendieron de Jerusalén a Antioquia, y un profeta llamado </a:t>
            </a:r>
            <a:r>
              <a:rPr lang="es-GT" sz="3600" dirty="0" err="1"/>
              <a:t>Agabo</a:t>
            </a:r>
            <a:r>
              <a:rPr lang="es-GT" sz="3600" dirty="0"/>
              <a:t> profetiza esta gran hambruna, 11:27,28. </a:t>
            </a:r>
          </a:p>
          <a:p>
            <a:pPr marL="914400" lvl="1" indent="-457200" algn="just">
              <a:lnSpc>
                <a:spcPct val="80000"/>
              </a:lnSpc>
              <a:buFont typeface="+mj-lt"/>
              <a:buAutoNum type="arabicParenR"/>
            </a:pPr>
            <a:r>
              <a:rPr lang="es-GT" sz="3600" dirty="0"/>
              <a:t>Esta profecía se cumplió durante el reinado de Claudio Cesar año 41-54 d.C.</a:t>
            </a:r>
          </a:p>
          <a:p>
            <a:pPr marL="914400" lvl="1" indent="-457200" algn="just">
              <a:lnSpc>
                <a:spcPct val="80000"/>
              </a:lnSpc>
              <a:buFont typeface="+mj-lt"/>
              <a:buAutoNum type="arabicParenR"/>
            </a:pPr>
            <a:r>
              <a:rPr lang="es-GT" sz="3600" dirty="0"/>
              <a:t>¿Una iglesia puede darle cabida a la profecía? R/</a:t>
            </a:r>
          </a:p>
          <a:p>
            <a:pPr marL="1344613" lvl="2" indent="-430213" algn="just">
              <a:lnSpc>
                <a:spcPct val="80000"/>
              </a:lnSpc>
              <a:buFont typeface="+mj-lt"/>
              <a:buAutoNum type="alphaLcParenR"/>
            </a:pPr>
            <a:r>
              <a:rPr lang="es-GT" sz="3200" dirty="0"/>
              <a:t>Un profeta habla por Dios y su propósito es declarar lo que ÉL le ha revelado. </a:t>
            </a:r>
          </a:p>
          <a:p>
            <a:pPr marL="1344613" lvl="2" indent="-430213" algn="just">
              <a:lnSpc>
                <a:spcPct val="80000"/>
              </a:lnSpc>
              <a:buFont typeface="+mj-lt"/>
              <a:buAutoNum type="alphaLcParenR"/>
            </a:pPr>
            <a:r>
              <a:rPr lang="es-GT" sz="3200" dirty="0"/>
              <a:t>Los profetas deben equipar y edificar a la Iglesia, Efesios 4:11-13.</a:t>
            </a:r>
          </a:p>
          <a:p>
            <a:pPr marL="1344613" lvl="2" indent="-430213" algn="just">
              <a:lnSpc>
                <a:spcPct val="80000"/>
              </a:lnSpc>
              <a:buFont typeface="+mj-lt"/>
              <a:buAutoNum type="alphaLcParenR"/>
            </a:pPr>
            <a:r>
              <a:rPr lang="es-GT" sz="3200" dirty="0"/>
              <a:t>La profecía es un don espiritual que debe ejercerse en beneficio de la Iglesia, Romanos 12:6; 1 Corintios 12:7-11. </a:t>
            </a:r>
          </a:p>
          <a:p>
            <a:pPr marL="1344613" lvl="2" indent="-430213" algn="just">
              <a:lnSpc>
                <a:spcPct val="80000"/>
              </a:lnSpc>
              <a:buFont typeface="+mj-lt"/>
              <a:buAutoNum type="alphaLcParenR"/>
            </a:pPr>
            <a:r>
              <a:rPr lang="es-GT" sz="3200" dirty="0"/>
              <a:t>Es vital probar las profecías, 1 Corintios 14:29; 1 Juan 4:1.</a:t>
            </a:r>
          </a:p>
        </p:txBody>
      </p:sp>
    </p:spTree>
    <p:extLst>
      <p:ext uri="{BB962C8B-B14F-4D97-AF65-F5344CB8AC3E}">
        <p14:creationId xmlns:p14="http://schemas.microsoft.com/office/powerpoint/2010/main" val="18768504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buFont typeface="+mj-lt"/>
              <a:buAutoNum type="alphaUcPeriod" startAt="2"/>
            </a:pPr>
            <a:r>
              <a:rPr lang="es-GT" sz="4000" b="1" dirty="0"/>
              <a:t>Una respuesta generosa de la iglesia al mensaje que se les comunicó.</a:t>
            </a:r>
          </a:p>
          <a:p>
            <a:pPr marL="914400" lvl="1" indent="-457200" algn="just">
              <a:buFont typeface="+mj-lt"/>
              <a:buAutoNum type="arabicParenR"/>
            </a:pPr>
            <a:r>
              <a:rPr lang="es-GT" sz="3600" dirty="0"/>
              <a:t>Ellos dieron conforme a lo que cada uno tenía, 11:29.</a:t>
            </a:r>
          </a:p>
          <a:p>
            <a:pPr marL="914400" lvl="1" indent="-457200" algn="just">
              <a:buFont typeface="+mj-lt"/>
              <a:buAutoNum type="arabicParenR"/>
            </a:pPr>
            <a:r>
              <a:rPr lang="es-GT" sz="3600" dirty="0"/>
              <a:t>Ellos enviaron sus ofrendas por mano de Bernabé y Saulo, 11:30.</a:t>
            </a:r>
          </a:p>
          <a:p>
            <a:pPr marL="914400" lvl="1" indent="-457200" algn="just">
              <a:buFont typeface="+mj-lt"/>
              <a:buAutoNum type="arabicParenR"/>
            </a:pPr>
            <a:r>
              <a:rPr lang="es-GT" sz="3600" dirty="0"/>
              <a:t>Ellos con sus generosas ofrendas manifestaron el amor de Dios y respaldaron el ministerio de Bernabé y Saulo, 12:22,24,25.</a:t>
            </a:r>
          </a:p>
        </p:txBody>
      </p:sp>
    </p:spTree>
    <p:extLst>
      <p:ext uri="{BB962C8B-B14F-4D97-AF65-F5344CB8AC3E}">
        <p14:creationId xmlns:p14="http://schemas.microsoft.com/office/powerpoint/2010/main" val="1285777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buFont typeface="+mj-lt"/>
              <a:buAutoNum type="alphaUcPeriod" startAt="3"/>
            </a:pPr>
            <a:r>
              <a:rPr lang="es-GT" sz="4400" b="1" dirty="0"/>
              <a:t>Los creyentes y las iglesias que se ayudan entre si materialmente sirven como testigos al mundo, por esto el dinero debe ser manejado con pureza e integridad.</a:t>
            </a:r>
          </a:p>
        </p:txBody>
      </p:sp>
    </p:spTree>
    <p:extLst>
      <p:ext uri="{BB962C8B-B14F-4D97-AF65-F5344CB8AC3E}">
        <p14:creationId xmlns:p14="http://schemas.microsoft.com/office/powerpoint/2010/main" val="5196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06582"/>
            <a:ext cx="10515600" cy="5417127"/>
          </a:xfrm>
          <a:prstGeom prst="curvedRightArrow">
            <a:avLst>
              <a:gd name="adj1" fmla="val 43772"/>
              <a:gd name="adj2" fmla="val 50000"/>
              <a:gd name="adj3" fmla="val 25000"/>
            </a:avLst>
          </a:prstGeom>
          <a:solidFill>
            <a:srgbClr val="386B01"/>
          </a:solidFill>
          <a:ln>
            <a:noFill/>
          </a:ln>
          <a:scene3d>
            <a:camera prst="isometricOffAxis2Left"/>
            <a:lightRig rig="threePt" dir="t"/>
          </a:scene3d>
        </p:spPr>
        <p:txBody>
          <a:bodyPr>
            <a:normAutofit/>
          </a:bodyPr>
          <a:lstStyle/>
          <a:p>
            <a:pPr algn="ctr"/>
            <a:r>
              <a:rPr lang="es-GT" sz="8000" b="1" dirty="0">
                <a:ln w="10160">
                  <a:solidFill>
                    <a:schemeClr val="accent5"/>
                  </a:solidFill>
                  <a:prstDash val="solid"/>
                </a:ln>
                <a:solidFill>
                  <a:schemeClr val="bg1"/>
                </a:solidFill>
                <a:effectLst>
                  <a:outerShdw blurRad="38100" dist="22860" dir="5400000" algn="tl" rotWithShape="0">
                    <a:srgbClr val="000000">
                      <a:alpha val="30000"/>
                    </a:srgbClr>
                  </a:outerShdw>
                </a:effectLst>
              </a:rPr>
              <a:t>DISCIPULADO Y </a:t>
            </a:r>
            <a:br>
              <a:rPr lang="es-GT" sz="8000" b="1" dirty="0">
                <a:ln w="10160">
                  <a:solidFill>
                    <a:schemeClr val="accent5"/>
                  </a:solidFill>
                  <a:prstDash val="solid"/>
                </a:ln>
                <a:solidFill>
                  <a:schemeClr val="bg1"/>
                </a:solidFill>
                <a:effectLst>
                  <a:outerShdw blurRad="38100" dist="22860" dir="5400000" algn="tl" rotWithShape="0">
                    <a:srgbClr val="000000">
                      <a:alpha val="30000"/>
                    </a:srgbClr>
                  </a:outerShdw>
                </a:effectLst>
              </a:rPr>
            </a:br>
            <a:br>
              <a:rPr lang="es-GT" sz="8000" b="1" dirty="0">
                <a:ln w="10160">
                  <a:solidFill>
                    <a:schemeClr val="accent5"/>
                  </a:solidFill>
                  <a:prstDash val="solid"/>
                </a:ln>
                <a:solidFill>
                  <a:schemeClr val="bg1"/>
                </a:solidFill>
                <a:effectLst>
                  <a:outerShdw blurRad="38100" dist="22860" dir="5400000" algn="tl" rotWithShape="0">
                    <a:srgbClr val="000000">
                      <a:alpha val="30000"/>
                    </a:srgbClr>
                  </a:outerShdw>
                </a:effectLst>
              </a:rPr>
            </a:br>
            <a:r>
              <a:rPr lang="es-GT" sz="8000" b="1" dirty="0">
                <a:ln w="10160">
                  <a:solidFill>
                    <a:schemeClr val="accent5"/>
                  </a:solidFill>
                  <a:prstDash val="solid"/>
                </a:ln>
                <a:solidFill>
                  <a:schemeClr val="bg1"/>
                </a:solidFill>
                <a:effectLst>
                  <a:outerShdw blurRad="38100" dist="22860" dir="5400000" algn="tl" rotWithShape="0">
                    <a:srgbClr val="000000">
                      <a:alpha val="30000"/>
                    </a:srgbClr>
                  </a:outerShdw>
                </a:effectLst>
              </a:rPr>
              <a:t>MINISTERIO EN ACCIÓN</a:t>
            </a:r>
          </a:p>
        </p:txBody>
      </p:sp>
    </p:spTree>
    <p:extLst>
      <p:ext uri="{BB962C8B-B14F-4D97-AF65-F5344CB8AC3E}">
        <p14:creationId xmlns:p14="http://schemas.microsoft.com/office/powerpoint/2010/main" val="1809765878"/>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4435" y="349624"/>
            <a:ext cx="11174506" cy="6131858"/>
          </a:xfrm>
        </p:spPr>
        <p:txBody>
          <a:bodyPr anchor="ctr">
            <a:noAutofit/>
          </a:bodyPr>
          <a:lstStyle/>
          <a:p>
            <a:pPr marL="539750" indent="-539750" algn="just">
              <a:buFont typeface="Wingdings" panose="05000000000000000000" pitchFamily="2" charset="2"/>
              <a:buChar char="ü"/>
            </a:pPr>
            <a:r>
              <a:rPr lang="es-GT" sz="3800" dirty="0"/>
              <a:t>Los creyentes que quieren crecer en su fe en Cristo no pueden pasar por alto el mandato de Marcos 16:15. </a:t>
            </a:r>
          </a:p>
          <a:p>
            <a:pPr marL="539750" indent="-539750" algn="just">
              <a:buFont typeface="Wingdings" panose="05000000000000000000" pitchFamily="2" charset="2"/>
              <a:buChar char="ü"/>
            </a:pPr>
            <a:r>
              <a:rPr lang="es-GT" sz="3800" dirty="0"/>
              <a:t>Los que obedecen al mandato, Dios les da poder y estará con ellos en cada paso del camino.</a:t>
            </a:r>
          </a:p>
          <a:p>
            <a:pPr marL="539750" indent="-539750" algn="just">
              <a:buFont typeface="Wingdings" panose="05000000000000000000" pitchFamily="2" charset="2"/>
              <a:buChar char="ü"/>
            </a:pPr>
            <a:r>
              <a:rPr lang="es-GT" sz="3800" dirty="0"/>
              <a:t>Examine su corazón para superar sus prejuicios y testifique a quienes se encuentre en su vida diaria.</a:t>
            </a:r>
          </a:p>
          <a:p>
            <a:pPr marL="539750" indent="-539750" algn="just">
              <a:buFont typeface="Wingdings" panose="05000000000000000000" pitchFamily="2" charset="2"/>
              <a:buChar char="ü"/>
            </a:pPr>
            <a:r>
              <a:rPr lang="es-GT" sz="3800" dirty="0"/>
              <a:t>Busque oportunidades para cruzar barreras culturales con el amor y la verdad de Jesucristo. </a:t>
            </a:r>
          </a:p>
        </p:txBody>
      </p:sp>
    </p:spTree>
    <p:extLst>
      <p:ext uri="{BB962C8B-B14F-4D97-AF65-F5344CB8AC3E}">
        <p14:creationId xmlns:p14="http://schemas.microsoft.com/office/powerpoint/2010/main" val="1520443998"/>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5" y="0"/>
            <a:ext cx="12187909" cy="6858000"/>
          </a:xfrm>
          <a:prstGeom prst="rect">
            <a:avLst/>
          </a:prstGeom>
        </p:spPr>
      </p:pic>
    </p:spTree>
    <p:extLst>
      <p:ext uri="{BB962C8B-B14F-4D97-AF65-F5344CB8AC3E}">
        <p14:creationId xmlns:p14="http://schemas.microsoft.com/office/powerpoint/2010/main" val="247457651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65AA-C6CC-5DA4-344C-D35C2E318C56}"/>
              </a:ext>
            </a:extLst>
          </p:cNvPr>
          <p:cNvSpPr>
            <a:spLocks noGrp="1"/>
          </p:cNvSpPr>
          <p:nvPr>
            <p:ph type="title"/>
          </p:nvPr>
        </p:nvSpPr>
        <p:spPr>
          <a:xfrm>
            <a:off x="551330" y="376518"/>
            <a:ext cx="11147612" cy="2877670"/>
          </a:xfrm>
        </p:spPr>
        <p:txBody>
          <a:bodyPr>
            <a:normAutofit fontScale="90000"/>
          </a:bodyPr>
          <a:lstStyle/>
          <a:p>
            <a:pPr algn="ctr"/>
            <a:r>
              <a:rPr lang="es-419" sz="6000" b="1" dirty="0">
                <a:latin typeface="+mn-lt"/>
              </a:rPr>
              <a:t>VERSÍCULO CLAVE:</a:t>
            </a:r>
            <a:br>
              <a:rPr lang="es-419" sz="6000" b="1" dirty="0">
                <a:latin typeface="+mn-lt"/>
              </a:rPr>
            </a:br>
            <a:r>
              <a:rPr lang="es-GT" dirty="0">
                <a:latin typeface="+mn-lt"/>
              </a:rPr>
              <a:t>“Entonces, oídas estas cosas, callaron, y glorificaron a Dios, diciendo: ¡De manera que también a los gentiles ha dado Dios arrepentimiento para vida!”, Hechos 11:18.</a:t>
            </a:r>
            <a:endParaRPr lang="es-419" dirty="0"/>
          </a:p>
        </p:txBody>
      </p:sp>
      <p:sp>
        <p:nvSpPr>
          <p:cNvPr id="3" name="Content Placeholder 2">
            <a:extLst>
              <a:ext uri="{FF2B5EF4-FFF2-40B4-BE49-F238E27FC236}">
                <a16:creationId xmlns:a16="http://schemas.microsoft.com/office/drawing/2014/main" id="{6E844B0F-EB84-9943-2EA6-3F164721C950}"/>
              </a:ext>
            </a:extLst>
          </p:cNvPr>
          <p:cNvSpPr>
            <a:spLocks noGrp="1"/>
          </p:cNvSpPr>
          <p:nvPr>
            <p:ph idx="1"/>
          </p:nvPr>
        </p:nvSpPr>
        <p:spPr>
          <a:xfrm>
            <a:off x="551330" y="3617259"/>
            <a:ext cx="11147612" cy="2877670"/>
          </a:xfrm>
        </p:spPr>
        <p:txBody>
          <a:bodyPr anchor="ctr">
            <a:normAutofit/>
          </a:bodyPr>
          <a:lstStyle/>
          <a:p>
            <a:pPr marL="0" indent="0" algn="ctr">
              <a:buNone/>
            </a:pPr>
            <a:r>
              <a:rPr lang="es-GT" sz="5400" b="1" dirty="0"/>
              <a:t>LECTURA EN CLASE:</a:t>
            </a:r>
          </a:p>
          <a:p>
            <a:pPr marL="0" indent="0" algn="ctr">
              <a:buNone/>
            </a:pPr>
            <a:r>
              <a:rPr lang="es-419" sz="4000" dirty="0"/>
              <a:t>Hechos 11:19-21,25,26; 12:1-4,7,21,23; 11:27,29;12:24,25.</a:t>
            </a:r>
          </a:p>
        </p:txBody>
      </p:sp>
    </p:spTree>
    <p:extLst>
      <p:ext uri="{BB962C8B-B14F-4D97-AF65-F5344CB8AC3E}">
        <p14:creationId xmlns:p14="http://schemas.microsoft.com/office/powerpoint/2010/main" val="3895525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7882" y="376518"/>
            <a:ext cx="11174506" cy="1075764"/>
          </a:xfrm>
        </p:spPr>
        <p:txBody>
          <a:bodyPr vert="horz" lIns="91440" tIns="45720" rIns="91440" bIns="45720" rtlCol="0" anchor="ctr">
            <a:noAutofit/>
          </a:bodyPr>
          <a:lstStyle/>
          <a:p>
            <a:pPr algn="ctr"/>
            <a:r>
              <a:rPr lang="es-GT" sz="6700" b="1" dirty="0">
                <a:latin typeface="Calibri" panose="020F0502020204030204" pitchFamily="34" charset="0"/>
              </a:rPr>
              <a:t>INTRODUCCIÓN</a:t>
            </a:r>
          </a:p>
        </p:txBody>
      </p:sp>
      <p:sp>
        <p:nvSpPr>
          <p:cNvPr id="3" name="Marcador de contenido 2"/>
          <p:cNvSpPr>
            <a:spLocks noGrp="1"/>
          </p:cNvSpPr>
          <p:nvPr>
            <p:ph idx="1"/>
          </p:nvPr>
        </p:nvSpPr>
        <p:spPr>
          <a:xfrm>
            <a:off x="537882" y="1452282"/>
            <a:ext cx="11174506" cy="5042647"/>
          </a:xfrm>
        </p:spPr>
        <p:txBody>
          <a:bodyPr anchor="ctr">
            <a:noAutofit/>
          </a:bodyPr>
          <a:lstStyle/>
          <a:p>
            <a:pPr marL="444500" indent="-444500" algn="just">
              <a:lnSpc>
                <a:spcPct val="80000"/>
              </a:lnSpc>
              <a:buFont typeface="Wingdings" panose="05000000000000000000" pitchFamily="2" charset="2"/>
              <a:buChar char="§"/>
            </a:pPr>
            <a:r>
              <a:rPr lang="es-GT" sz="3600" dirty="0">
                <a:ea typeface="Yu Mincho" panose="02020400000000000000" pitchFamily="18" charset="-128"/>
              </a:rPr>
              <a:t>El llamado de Dios a su pueblo a compartir el evangelio en todo el mundo va de la mano con su promesa de poder, Hechos 1:8. Jesús dijo que el Espíritu Santo nos permitiría llegar a los confines de la tierra.</a:t>
            </a:r>
          </a:p>
          <a:p>
            <a:pPr marL="444500" indent="-444500" algn="just">
              <a:lnSpc>
                <a:spcPct val="80000"/>
              </a:lnSpc>
              <a:buFont typeface="Wingdings" panose="05000000000000000000" pitchFamily="2" charset="2"/>
              <a:buChar char="§"/>
            </a:pPr>
            <a:r>
              <a:rPr lang="es-GT" sz="3600" dirty="0">
                <a:ea typeface="Yu Mincho" panose="02020400000000000000" pitchFamily="18" charset="-128"/>
              </a:rPr>
              <a:t>El estudio de hoy comienza con los creyentes judíos dispersos por la persecución, que compartieron su fe con los gentiles. Descubrieron que la promesa de poder de Dios era la misma para todos los creyentes, no solo para los apóstoles.</a:t>
            </a:r>
          </a:p>
          <a:p>
            <a:pPr marL="444500" indent="-444500" algn="just">
              <a:lnSpc>
                <a:spcPct val="80000"/>
              </a:lnSpc>
              <a:buFont typeface="Wingdings" panose="05000000000000000000" pitchFamily="2" charset="2"/>
              <a:buChar char="§"/>
            </a:pPr>
            <a:r>
              <a:rPr lang="es-GT" sz="3600" dirty="0">
                <a:ea typeface="Yu Mincho" panose="02020400000000000000" pitchFamily="18" charset="-128"/>
              </a:rPr>
              <a:t>Aspectos importantes de esta lección.</a:t>
            </a:r>
          </a:p>
        </p:txBody>
      </p:sp>
    </p:spTree>
    <p:extLst>
      <p:ext uri="{BB962C8B-B14F-4D97-AF65-F5344CB8AC3E}">
        <p14:creationId xmlns:p14="http://schemas.microsoft.com/office/powerpoint/2010/main" val="31329937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0715" y="2299855"/>
            <a:ext cx="6467856" cy="41940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ítulo 1"/>
          <p:cNvSpPr>
            <a:spLocks noGrp="1"/>
          </p:cNvSpPr>
          <p:nvPr>
            <p:ph type="title"/>
          </p:nvPr>
        </p:nvSpPr>
        <p:spPr>
          <a:xfrm>
            <a:off x="537882" y="376518"/>
            <a:ext cx="11161060" cy="1801906"/>
          </a:xfrm>
        </p:spPr>
        <p:txBody>
          <a:bodyPr vert="horz" lIns="91440" tIns="45720" rIns="91440" bIns="45720" rtlCol="0" anchor="ctr">
            <a:noAutofit/>
          </a:bodyPr>
          <a:lstStyle/>
          <a:p>
            <a:pPr algn="ctr"/>
            <a:r>
              <a:rPr lang="es-GT" sz="6700" b="1" dirty="0">
                <a:latin typeface="Calibri" panose="020F0502020204030204" pitchFamily="34" charset="0"/>
              </a:rPr>
              <a:t>EVANGELIZANDO TANTO A JUDIOS COMO A GENTILES</a:t>
            </a:r>
          </a:p>
        </p:txBody>
      </p:sp>
      <p:sp>
        <p:nvSpPr>
          <p:cNvPr id="4" name="Marcador de texto 3"/>
          <p:cNvSpPr>
            <a:spLocks noGrp="1"/>
          </p:cNvSpPr>
          <p:nvPr>
            <p:ph type="body" sz="half" idx="2"/>
          </p:nvPr>
        </p:nvSpPr>
        <p:spPr>
          <a:xfrm>
            <a:off x="537883" y="4703259"/>
            <a:ext cx="4693023" cy="1187733"/>
          </a:xfrm>
        </p:spPr>
        <p:txBody>
          <a:bodyPr anchor="ctr">
            <a:noAutofit/>
          </a:bodyPr>
          <a:lstStyle/>
          <a:p>
            <a:pPr algn="ctr"/>
            <a:r>
              <a:rPr lang="es-GT" sz="4000" b="1" dirty="0">
                <a:effectLst>
                  <a:outerShdw blurRad="38100" dist="38100" dir="2700000" algn="tl">
                    <a:srgbClr val="000000">
                      <a:alpha val="43137"/>
                    </a:srgbClr>
                  </a:outerShdw>
                </a:effectLst>
              </a:rPr>
              <a:t>Hechos 11:19-26.</a:t>
            </a:r>
          </a:p>
        </p:txBody>
      </p:sp>
      <p:sp>
        <p:nvSpPr>
          <p:cNvPr id="5" name="Cheurón 4"/>
          <p:cNvSpPr/>
          <p:nvPr/>
        </p:nvSpPr>
        <p:spPr>
          <a:xfrm>
            <a:off x="2302504" y="2926818"/>
            <a:ext cx="1163782" cy="1028047"/>
          </a:xfrm>
          <a:prstGeom prst="ellipse">
            <a:avLst/>
          </a:prstGeom>
          <a:solidFill>
            <a:srgbClr val="386B01"/>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6000" b="1" dirty="0">
                <a:solidFill>
                  <a:schemeClr val="bg1"/>
                </a:solidFill>
              </a:rPr>
              <a:t>1</a:t>
            </a:r>
          </a:p>
        </p:txBody>
      </p:sp>
    </p:spTree>
    <p:extLst>
      <p:ext uri="{BB962C8B-B14F-4D97-AF65-F5344CB8AC3E}">
        <p14:creationId xmlns:p14="http://schemas.microsoft.com/office/powerpoint/2010/main" val="18623525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buFont typeface="+mj-lt"/>
              <a:buAutoNum type="alphaUcPeriod"/>
            </a:pPr>
            <a:r>
              <a:rPr lang="es-GT" sz="4000" b="1" dirty="0"/>
              <a:t>Los cristianos esparcidos por causa de la persecución.</a:t>
            </a:r>
          </a:p>
          <a:p>
            <a:pPr marL="914400" lvl="1" indent="-457200" algn="just">
              <a:buFont typeface="+mj-lt"/>
              <a:buAutoNum type="arabicParenR"/>
            </a:pPr>
            <a:r>
              <a:rPr lang="es-GT" sz="3600" dirty="0"/>
              <a:t>Al principio estos cristianos predicaban solamente a los judíos, pero eventualmente empezaron a predicar de Jesucristo a los gentiles también, V.19.</a:t>
            </a:r>
          </a:p>
          <a:p>
            <a:pPr marL="914400" lvl="1" indent="-457200" algn="just">
              <a:buFont typeface="+mj-lt"/>
              <a:buAutoNum type="arabicParenR"/>
            </a:pPr>
            <a:r>
              <a:rPr lang="es-GT" sz="3600" dirty="0"/>
              <a:t>Los varones que no son nombrados de Chipre y Cirene son los que iniciaron la primera misión a los gentiles (griegos) en Antioquia, V.20.</a:t>
            </a:r>
          </a:p>
          <a:p>
            <a:pPr marL="914400" lvl="1" indent="-457200" algn="just">
              <a:buFont typeface="+mj-lt"/>
              <a:buAutoNum type="arabicParenR"/>
            </a:pPr>
            <a:r>
              <a:rPr lang="es-GT" sz="3600" dirty="0"/>
              <a:t>La mano de Dios estaba con estos varones, su ministerio fue bendecido y multiplicado, el resultado fue que un gran número creyó y se convirtió al Señor. V.21.</a:t>
            </a:r>
          </a:p>
        </p:txBody>
      </p:sp>
    </p:spTree>
    <p:extLst>
      <p:ext uri="{BB962C8B-B14F-4D97-AF65-F5344CB8AC3E}">
        <p14:creationId xmlns:p14="http://schemas.microsoft.com/office/powerpoint/2010/main" val="1830847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buFont typeface="+mj-lt"/>
              <a:buAutoNum type="alphaUcPeriod" startAt="2"/>
            </a:pPr>
            <a:r>
              <a:rPr lang="es-GT" sz="4000" b="1" dirty="0"/>
              <a:t>La iglesia en Jerusalén envía a un hombre capaz a Antioquia llamado Bernabé.</a:t>
            </a:r>
          </a:p>
          <a:p>
            <a:pPr marL="914400" lvl="1" indent="-457200" algn="just">
              <a:buFont typeface="+mj-lt"/>
              <a:buAutoNum type="arabicParenR"/>
            </a:pPr>
            <a:r>
              <a:rPr lang="es-GT" sz="3600" dirty="0"/>
              <a:t>El cuando llegó vio la gracia de Dios, se regocijo, y los exhortó a ser fieles al Señor, V. 22, 23.</a:t>
            </a:r>
          </a:p>
          <a:p>
            <a:pPr marL="914400" lvl="1" indent="-457200" algn="just">
              <a:buFont typeface="+mj-lt"/>
              <a:buAutoNum type="arabicParenR"/>
            </a:pPr>
            <a:r>
              <a:rPr lang="es-GT" sz="3600" dirty="0"/>
              <a:t>El era un varón bueno, lleno del Espíritu Santo, de fe, y que gozaba del respaldo de Dios, V.24.</a:t>
            </a:r>
          </a:p>
          <a:p>
            <a:pPr marL="914400" lvl="1" indent="-457200" algn="just">
              <a:buFont typeface="+mj-lt"/>
              <a:buAutoNum type="arabicParenR"/>
            </a:pPr>
            <a:r>
              <a:rPr lang="es-GT" sz="3600" dirty="0"/>
              <a:t>El fue a Tarso a buscar a Saulo y trabajaron juntos en la enseñanza, V.25,26.</a:t>
            </a:r>
          </a:p>
        </p:txBody>
      </p:sp>
    </p:spTree>
    <p:extLst>
      <p:ext uri="{BB962C8B-B14F-4D97-AF65-F5344CB8AC3E}">
        <p14:creationId xmlns:p14="http://schemas.microsoft.com/office/powerpoint/2010/main" val="21570956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buFont typeface="+mj-lt"/>
              <a:buAutoNum type="alphaUcPeriod" startAt="3"/>
            </a:pPr>
            <a:r>
              <a:rPr lang="es-GT" sz="4400" b="1" dirty="0"/>
              <a:t>Los que responden con fe al evangelio requieren seguimiento, enseñanza y discipulado, esta es la tarea que Dios le ha dado a la Iglesia.</a:t>
            </a:r>
            <a:endParaRPr lang="es-GT" sz="4000" dirty="0"/>
          </a:p>
        </p:txBody>
      </p:sp>
    </p:spTree>
    <p:extLst>
      <p:ext uri="{BB962C8B-B14F-4D97-AF65-F5344CB8AC3E}">
        <p14:creationId xmlns:p14="http://schemas.microsoft.com/office/powerpoint/2010/main" val="580802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0521" y="2300219"/>
            <a:ext cx="6467856" cy="41940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ítulo 1"/>
          <p:cNvSpPr>
            <a:spLocks noGrp="1"/>
          </p:cNvSpPr>
          <p:nvPr>
            <p:ph type="title"/>
          </p:nvPr>
        </p:nvSpPr>
        <p:spPr>
          <a:xfrm>
            <a:off x="537882" y="376518"/>
            <a:ext cx="11161060" cy="1801906"/>
          </a:xfrm>
        </p:spPr>
        <p:txBody>
          <a:bodyPr vert="horz" lIns="91440" tIns="45720" rIns="91440" bIns="45720" rtlCol="0" anchor="ctr">
            <a:noAutofit/>
          </a:bodyPr>
          <a:lstStyle/>
          <a:p>
            <a:pPr algn="ctr"/>
            <a:r>
              <a:rPr lang="es-GT" sz="6700" b="1" dirty="0">
                <a:latin typeface="Calibri" panose="020F0502020204030204" pitchFamily="34" charset="0"/>
              </a:rPr>
              <a:t>PERSECUCIÓN Y LIBERACIÓN</a:t>
            </a:r>
          </a:p>
        </p:txBody>
      </p:sp>
      <p:sp>
        <p:nvSpPr>
          <p:cNvPr id="4" name="Marcador de texto 3"/>
          <p:cNvSpPr>
            <a:spLocks noGrp="1"/>
          </p:cNvSpPr>
          <p:nvPr>
            <p:ph type="body" sz="half" idx="2"/>
          </p:nvPr>
        </p:nvSpPr>
        <p:spPr>
          <a:xfrm>
            <a:off x="537883" y="4703259"/>
            <a:ext cx="4693023" cy="1187733"/>
          </a:xfrm>
        </p:spPr>
        <p:txBody>
          <a:bodyPr anchor="ctr">
            <a:noAutofit/>
          </a:bodyPr>
          <a:lstStyle/>
          <a:p>
            <a:pPr algn="ctr"/>
            <a:r>
              <a:rPr lang="es-GT" sz="4000" b="1" dirty="0">
                <a:effectLst>
                  <a:outerShdw blurRad="38100" dist="38100" dir="2700000" algn="tl">
                    <a:srgbClr val="000000">
                      <a:alpha val="43137"/>
                    </a:srgbClr>
                  </a:outerShdw>
                </a:effectLst>
              </a:rPr>
              <a:t>Hechos 12:1-23.</a:t>
            </a:r>
          </a:p>
        </p:txBody>
      </p:sp>
      <p:sp>
        <p:nvSpPr>
          <p:cNvPr id="5" name="Cheurón 4"/>
          <p:cNvSpPr/>
          <p:nvPr/>
        </p:nvSpPr>
        <p:spPr>
          <a:xfrm>
            <a:off x="2302503" y="2926818"/>
            <a:ext cx="1163782" cy="1028047"/>
          </a:xfrm>
          <a:prstGeom prst="ellipse">
            <a:avLst/>
          </a:prstGeom>
          <a:solidFill>
            <a:srgbClr val="386B01"/>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6000" b="1" dirty="0">
                <a:solidFill>
                  <a:schemeClr val="bg1"/>
                </a:solidFill>
              </a:rPr>
              <a:t>2</a:t>
            </a:r>
          </a:p>
        </p:txBody>
      </p:sp>
    </p:spTree>
    <p:extLst>
      <p:ext uri="{BB962C8B-B14F-4D97-AF65-F5344CB8AC3E}">
        <p14:creationId xmlns:p14="http://schemas.microsoft.com/office/powerpoint/2010/main" val="3900356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47612" cy="6131858"/>
          </a:xfrm>
        </p:spPr>
        <p:txBody>
          <a:bodyPr anchor="ctr">
            <a:noAutofit/>
          </a:bodyPr>
          <a:lstStyle/>
          <a:p>
            <a:pPr marL="538163" indent="-538163" algn="just">
              <a:buFont typeface="+mj-lt"/>
              <a:buAutoNum type="alphaUcPeriod"/>
            </a:pPr>
            <a:r>
              <a:rPr lang="es-GT" sz="4000" b="1" dirty="0"/>
              <a:t>El rey Herodes en su afán de proyectar una imagen de judío devoto hizo lo siguiente:</a:t>
            </a:r>
          </a:p>
          <a:p>
            <a:pPr marL="914400" lvl="1" indent="-457200" algn="just">
              <a:buFont typeface="+mj-lt"/>
              <a:buAutoNum type="arabicParenR"/>
            </a:pPr>
            <a:r>
              <a:rPr lang="es-GT" sz="3600" dirty="0"/>
              <a:t>El arrestó y maltrató a algunos de la Iglesia, V.1.</a:t>
            </a:r>
          </a:p>
          <a:p>
            <a:pPr marL="914400" lvl="1" indent="-457200" algn="just">
              <a:buFont typeface="+mj-lt"/>
              <a:buAutoNum type="arabicParenR"/>
            </a:pPr>
            <a:r>
              <a:rPr lang="es-GT" sz="3600" dirty="0"/>
              <a:t>El mató a Jacob hermano de Juan, V.2.  “Llamados hijos del trueno por Jesús”. Marcos 3:1,17.</a:t>
            </a:r>
          </a:p>
          <a:p>
            <a:pPr marL="914400" lvl="1" indent="-457200" algn="just">
              <a:buFont typeface="+mj-lt"/>
              <a:buAutoNum type="arabicParenR"/>
            </a:pPr>
            <a:r>
              <a:rPr lang="es-GT" sz="3600" dirty="0"/>
              <a:t>El encarceló a Pedro para agradar a los judíos, V.3,4.</a:t>
            </a:r>
          </a:p>
          <a:p>
            <a:pPr marL="1428750" lvl="2" indent="-514350" algn="just">
              <a:buFont typeface="+mj-lt"/>
              <a:buAutoNum type="alphaLcParenR"/>
            </a:pPr>
            <a:r>
              <a:rPr lang="es-GT" sz="3200" dirty="0"/>
              <a:t>Esto dio lugar para que la Iglesia orara sin cesar por él, V.5.</a:t>
            </a:r>
          </a:p>
          <a:p>
            <a:pPr marL="1428750" lvl="2" indent="-514350" algn="just">
              <a:buFont typeface="+mj-lt"/>
              <a:buAutoNum type="alphaLcParenR"/>
            </a:pPr>
            <a:r>
              <a:rPr lang="es-GT" sz="3200" dirty="0"/>
              <a:t>Esto dio lugar para que Pedro fuera liberado milagrosamente, V.6-11.</a:t>
            </a:r>
          </a:p>
        </p:txBody>
      </p:sp>
    </p:spTree>
    <p:extLst>
      <p:ext uri="{BB962C8B-B14F-4D97-AF65-F5344CB8AC3E}">
        <p14:creationId xmlns:p14="http://schemas.microsoft.com/office/powerpoint/2010/main" val="3831297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926</Words>
  <Application>Microsoft Office PowerPoint</Application>
  <PresentationFormat>Panorámica</PresentationFormat>
  <Paragraphs>57</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Calibri Light</vt:lpstr>
      <vt:lpstr>Wingdings</vt:lpstr>
      <vt:lpstr>Tema de Office</vt:lpstr>
      <vt:lpstr>LA IGLESIA EVANGELIZADORA</vt:lpstr>
      <vt:lpstr>VERSÍCULO CLAVE: “Entonces, oídas estas cosas, callaron, y glorificaron a Dios, diciendo: ¡De manera que también a los gentiles ha dado Dios arrepentimiento para vida!”, Hechos 11:18.</vt:lpstr>
      <vt:lpstr>INTRODUCCIÓN</vt:lpstr>
      <vt:lpstr>EVANGELIZANDO TANTO A JUDIOS COMO A GENTILES</vt:lpstr>
      <vt:lpstr>Presentación de PowerPoint</vt:lpstr>
      <vt:lpstr>Presentación de PowerPoint</vt:lpstr>
      <vt:lpstr>Presentación de PowerPoint</vt:lpstr>
      <vt:lpstr>PERSECUCIÓN Y LIBERACIÓN</vt:lpstr>
      <vt:lpstr>Presentación de PowerPoint</vt:lpstr>
      <vt:lpstr>Presentación de PowerPoint</vt:lpstr>
      <vt:lpstr>Presentación de PowerPoint</vt:lpstr>
      <vt:lpstr>LOS CREYENTES GENTILES AYUDAN A LOS CREYENTES JUDIOS</vt:lpstr>
      <vt:lpstr>Presentación de PowerPoint</vt:lpstr>
      <vt:lpstr>Presentación de PowerPoint</vt:lpstr>
      <vt:lpstr>Presentación de PowerPoint</vt:lpstr>
      <vt:lpstr>DISCIPULADO Y   MINISTERIO EN ACCIÓN</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FIN DE LA CAUTIVIDAD</dc:title>
  <dc:creator>Alberto A. Gaitan Ortiz</dc:creator>
  <cp:lastModifiedBy>David Rodríguez Zamora</cp:lastModifiedBy>
  <cp:revision>155</cp:revision>
  <dcterms:created xsi:type="dcterms:W3CDTF">2018-03-21T16:47:09Z</dcterms:created>
  <dcterms:modified xsi:type="dcterms:W3CDTF">2022-08-04T16:40:11Z</dcterms:modified>
</cp:coreProperties>
</file>