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4" r:id="rId8"/>
    <p:sldId id="285" r:id="rId9"/>
    <p:sldId id="264" r:id="rId10"/>
    <p:sldId id="277" r:id="rId11"/>
    <p:sldId id="286" r:id="rId12"/>
    <p:sldId id="287" r:id="rId13"/>
    <p:sldId id="267" r:id="rId14"/>
    <p:sldId id="268" r:id="rId15"/>
    <p:sldId id="288" r:id="rId16"/>
    <p:sldId id="270" r:id="rId17"/>
    <p:sldId id="271" r:id="rId18"/>
    <p:sldId id="272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FEEDC6"/>
    <a:srgbClr val="CC0000"/>
    <a:srgbClr val="A06A29"/>
    <a:srgbClr val="704F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16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237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066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266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244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239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6798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8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69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08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GT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8/4/2022</a:t>
            </a:fld>
            <a:endParaRPr lang="en-US" dirty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8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000">
              <a:srgbClr val="A50021"/>
            </a:gs>
            <a:gs pos="4000">
              <a:schemeClr val="bg1"/>
            </a:gs>
            <a:gs pos="96000">
              <a:schemeClr val="bg1"/>
            </a:gs>
            <a:gs pos="97000">
              <a:srgbClr val="A50021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GT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GT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8/4/2022</a:t>
            </a:fld>
            <a:endParaRPr lang="en-US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655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G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0D109CD-4479-512B-E974-89E879CD4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580" y="360218"/>
            <a:ext cx="5762561" cy="576349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2858" y="540327"/>
            <a:ext cx="5558971" cy="3061855"/>
          </a:xfrm>
        </p:spPr>
        <p:txBody>
          <a:bodyPr anchor="ctr">
            <a:normAutofit/>
          </a:bodyPr>
          <a:lstStyle/>
          <a:p>
            <a:pPr algn="ctr"/>
            <a:r>
              <a:rPr lang="es-GT" sz="7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LA IGLESIA EN CRECIMIENTO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60402F-0B6C-4305-9D19-A64A7E5388F7}"/>
              </a:ext>
            </a:extLst>
          </p:cNvPr>
          <p:cNvSpPr txBox="1"/>
          <p:nvPr/>
        </p:nvSpPr>
        <p:spPr>
          <a:xfrm>
            <a:off x="362859" y="3916279"/>
            <a:ext cx="555897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s-GT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“La fidelidad a Cristo y el crecimiento de la iglesia van de la mano”</a:t>
            </a:r>
            <a:endParaRPr lang="es-419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3539567"/>
      </p:ext>
    </p:extLst>
  </p:cSld>
  <p:clrMapOvr>
    <a:masterClrMapping/>
  </p:clrMapOvr>
  <p:transition spd="slow">
    <p:randomBar dir="vert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36176" y="389966"/>
            <a:ext cx="11537577" cy="6093961"/>
          </a:xfrm>
        </p:spPr>
        <p:txBody>
          <a:bodyPr anchor="ctr">
            <a:noAutofit/>
          </a:bodyPr>
          <a:lstStyle/>
          <a:p>
            <a:pPr marL="539750" indent="-495300" algn="just">
              <a:lnSpc>
                <a:spcPct val="80000"/>
              </a:lnSpc>
              <a:buClrTx/>
              <a:buFont typeface="+mj-lt"/>
              <a:buAutoNum type="alphaUcPeriod" startAt="2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ministerio cristiano implica estar atentos a las necesidades que Jesús quiere satisfacer a través de nosotros. Ejemplo de Pedro y Juan. </a:t>
            </a:r>
            <a:endParaRPr lang="es-GT" sz="40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ln w="0"/>
              </a:rPr>
              <a:t>Ellos declararon sanidad a un mendigo paralitico. Hechos 3:1-7.</a:t>
            </a: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ln w="0"/>
              </a:rPr>
              <a:t>Ellos aprovecharon la oportunidad para proclamar el evangelio de Jesús. Hechos 3:8-11.</a:t>
            </a: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800" dirty="0">
                <a:ln w="0"/>
              </a:rPr>
              <a:t>Ellos fueron encarcelados, pero muchos en la multitud creyeron. Hechos 4:1-4. </a:t>
            </a:r>
            <a:endParaRPr lang="es-GT" sz="3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055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526473"/>
            <a:ext cx="11537575" cy="5777345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Font typeface="+mj-lt"/>
              <a:buAutoNum type="alphaUcPeriod" startAt="3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creyentes continuarán creciendo conforme vivan en comunión y ministren en el poder del Espíritu en el nombre de Jesús.</a:t>
            </a:r>
          </a:p>
        </p:txBody>
      </p:sp>
    </p:spTree>
    <p:extLst>
      <p:ext uri="{BB962C8B-B14F-4D97-AF65-F5344CB8AC3E}">
        <p14:creationId xmlns:p14="http://schemas.microsoft.com/office/powerpoint/2010/main" val="71191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8B1A80D-1087-855B-4238-FC0A7B75CA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18" y="540051"/>
            <a:ext cx="7581900" cy="3571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253345"/>
            <a:ext cx="11497235" cy="20643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LA PALABRA, EL ESPÍRITU, LA MÚLTITUD</a:t>
            </a:r>
            <a:b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4:5-32.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2075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999008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5" y="376518"/>
            <a:ext cx="11524128" cy="6118411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70000"/>
              </a:lnSpc>
              <a:buClrTx/>
              <a:buAutoNum type="alphaUcPeriod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y Juan fueron traídos ante el Sanedrín por la sanidad del hombre, V.5-7.  </a:t>
            </a:r>
            <a:endParaRPr lang="es-GT" sz="40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0113" lvl="1" indent="-458788" algn="just">
              <a:lnSpc>
                <a:spcPct val="7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</a:rPr>
              <a:t>Pedro proclamó que esta sanidad fue hecha por el poder de Jesús, V.8-10. </a:t>
            </a:r>
          </a:p>
          <a:p>
            <a:pPr marL="900113" lvl="1" indent="-458788" algn="just">
              <a:lnSpc>
                <a:spcPct val="7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</a:rPr>
              <a:t>Pedro con el poder del Espíritu Santo predica de Jesús a los lideres judíos. V.11-12. “Ellos al rechazar a Jesús se cumplía el Salmo 118:22”.</a:t>
            </a:r>
          </a:p>
          <a:p>
            <a:pPr marL="900113" lvl="1" indent="-458788" algn="just">
              <a:lnSpc>
                <a:spcPct val="70000"/>
              </a:lnSpc>
              <a:buClrTx/>
              <a:buFont typeface="+mj-lt"/>
              <a:buAutoNum type="arabicParenR"/>
            </a:pPr>
            <a:r>
              <a:rPr lang="es-GT" sz="3600" dirty="0">
                <a:ln w="0"/>
              </a:rPr>
              <a:t>Pedro y Juan impactaron por su denuedo y porque habían estado con Jesús, V.13.</a:t>
            </a:r>
          </a:p>
          <a:p>
            <a:pPr marL="1412875" lvl="2" indent="-514350" algn="just">
              <a:lnSpc>
                <a:spcPct val="70000"/>
              </a:lnSpc>
              <a:buFont typeface="+mj-lt"/>
              <a:buAutoNum type="alphaLcParenR"/>
            </a:pPr>
            <a:r>
              <a:rPr lang="es-GT" sz="3200" dirty="0">
                <a:ln w="0"/>
              </a:rPr>
              <a:t>La reacción de los lideres: comprobaron que este milagro era genuino, les ordenaron dejar de predicar a Jesús, y los amenazaron con castigarlos, V.14-18.</a:t>
            </a:r>
          </a:p>
          <a:p>
            <a:pPr marL="1412875" lvl="2" indent="-514350" algn="just">
              <a:lnSpc>
                <a:spcPct val="70000"/>
              </a:lnSpc>
              <a:buFont typeface="+mj-lt"/>
              <a:buAutoNum type="alphaLcParenR"/>
            </a:pPr>
            <a:r>
              <a:rPr lang="es-GT" sz="3200" dirty="0">
                <a:ln w="0"/>
              </a:rPr>
              <a:t>La reacción de Pedro y Juan: rechazaron esta orden declarando que debían ser obedientes a la autoridad de Dios por encima de la autoridad divina. V.19-22. </a:t>
            </a:r>
          </a:p>
        </p:txBody>
      </p:sp>
    </p:spTree>
    <p:extLst>
      <p:ext uri="{BB962C8B-B14F-4D97-AF65-F5344CB8AC3E}">
        <p14:creationId xmlns:p14="http://schemas.microsoft.com/office/powerpoint/2010/main" val="2944754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0218" y="376518"/>
            <a:ext cx="11526982" cy="6131858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Font typeface="+mj-lt"/>
              <a:buAutoNum type="alphaUcPeriod" startAt="2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Pedro y Juan informaron de todo esto a los demás creyentes. </a:t>
            </a:r>
          </a:p>
          <a:p>
            <a:pPr marL="1016000" lvl="1" indent="-514350" algn="just">
              <a:buFont typeface="+mj-lt"/>
              <a:buAutoNum type="arabicParenR"/>
            </a:pPr>
            <a:r>
              <a:rPr lang="es-GT" sz="3600" dirty="0">
                <a:ln w="0"/>
              </a:rPr>
              <a:t>Expresaron su confianza en la soberanía de Dios. V.23,24.</a:t>
            </a:r>
          </a:p>
          <a:p>
            <a:pPr marL="1016000" lvl="1" indent="-514350" algn="just">
              <a:buFont typeface="+mj-lt"/>
              <a:buAutoNum type="arabicParenR"/>
            </a:pPr>
            <a:r>
              <a:rPr lang="es-GT" sz="3600" dirty="0">
                <a:ln w="0"/>
              </a:rPr>
              <a:t>Oraron a la luz de las Escrituras. V.25-28.</a:t>
            </a:r>
          </a:p>
          <a:p>
            <a:pPr marL="1016000" lvl="1" indent="-514350" algn="just">
              <a:buFont typeface="+mj-lt"/>
              <a:buAutoNum type="arabicParenR"/>
            </a:pPr>
            <a:r>
              <a:rPr lang="es-GT" sz="3600" dirty="0">
                <a:ln w="0"/>
              </a:rPr>
              <a:t>Piden al Señor valentía y poder para cumplir la tarea. V.29-30. </a:t>
            </a:r>
          </a:p>
          <a:p>
            <a:pPr marL="1473200" lvl="2" indent="-392113" algn="just">
              <a:buFont typeface="+mj-lt"/>
              <a:buAutoNum type="arabicParenR"/>
            </a:pPr>
            <a:r>
              <a:rPr lang="es-GT" sz="3200" dirty="0">
                <a:ln w="0"/>
              </a:rPr>
              <a:t>Su experiencia: “El lugar tembló, fueron llenos del Espíritu Santo y hablaron con denuedo la Palabra de Dios”. V.31.</a:t>
            </a:r>
          </a:p>
          <a:p>
            <a:pPr marL="1473200" lvl="2" indent="-392113" algn="just">
              <a:buFont typeface="+mj-lt"/>
              <a:buAutoNum type="arabicParenR"/>
            </a:pPr>
            <a:r>
              <a:rPr lang="es-GT" sz="3200" dirty="0">
                <a:ln w="0"/>
              </a:rPr>
              <a:t>Su generosidad: compartían de corazón con los necesitados. V.32. </a:t>
            </a:r>
            <a:endParaRPr lang="es-GT" sz="32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92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526473"/>
            <a:ext cx="11537575" cy="5777345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Font typeface="+mj-lt"/>
              <a:buAutoNum type="alphaUcPeriod" startAt="3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creyentes pueden estar seguros que el mismo Espíritu que ungió a los apóstoles da poder a los creyentes de hoy para testificar de Jesús.</a:t>
            </a:r>
          </a:p>
        </p:txBody>
      </p:sp>
    </p:spTree>
    <p:extLst>
      <p:ext uri="{BB962C8B-B14F-4D97-AF65-F5344CB8AC3E}">
        <p14:creationId xmlns:p14="http://schemas.microsoft.com/office/powerpoint/2010/main" val="2373154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29553" y="2057398"/>
            <a:ext cx="9888967" cy="2749924"/>
          </a:xfrm>
          <a:prstGeom prst="wedgeRoundRectCallout">
            <a:avLst>
              <a:gd name="adj1" fmla="val -61219"/>
              <a:gd name="adj2" fmla="val -115983"/>
              <a:gd name="adj3" fmla="val 16667"/>
            </a:avLst>
          </a:prstGeom>
          <a:solidFill>
            <a:srgbClr val="A5002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algn="ctr"/>
            <a:r>
              <a:rPr lang="es-GT" sz="67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DISCIPULADO Y MINISTERIO EN ACCION</a:t>
            </a:r>
          </a:p>
        </p:txBody>
      </p:sp>
    </p:spTree>
    <p:extLst>
      <p:ext uri="{BB962C8B-B14F-4D97-AF65-F5344CB8AC3E}">
        <p14:creationId xmlns:p14="http://schemas.microsoft.com/office/powerpoint/2010/main" val="28992292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360219"/>
            <a:ext cx="11510682" cy="6137564"/>
          </a:xfrm>
        </p:spPr>
        <p:txBody>
          <a:bodyPr anchor="ctr">
            <a:noAutofit/>
          </a:bodyPr>
          <a:lstStyle/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Adoptemos las dinámicas espirituales que hacen crecer a la iglesia para avanzar como el cuerpo de Cristo y como creyentes individuales.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medida que adoramos al Señor, apliquemos su Palabra, seguimos al Espíritu y mostramos amor unos a otros, el reino de Dios prosperará entre nosotros. 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Pida al Señor un hambre renovada de su Palabra, ayude a otros a crecer y a servir al Señor.</a:t>
            </a:r>
          </a:p>
          <a:p>
            <a:pPr marL="615950" indent="-571500" algn="just">
              <a:buClrTx/>
              <a:buFont typeface="Wingdings" panose="05000000000000000000" pitchFamily="2" charset="2"/>
              <a:buChar char="ü"/>
            </a:pPr>
            <a:r>
              <a:rPr lang="es-GT" sz="38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Busque la llenura del Espíritu Santo para permanecer firmes en la fe y proclamar con valentía el Evangelio.</a:t>
            </a:r>
          </a:p>
        </p:txBody>
      </p:sp>
    </p:spTree>
    <p:extLst>
      <p:ext uri="{BB962C8B-B14F-4D97-AF65-F5344CB8AC3E}">
        <p14:creationId xmlns:p14="http://schemas.microsoft.com/office/powerpoint/2010/main" val="36008702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 dir="in"/>
      </p:transition>
    </mc:Choice>
    <mc:Fallback xmlns="">
      <p:transition spd="slow">
        <p:split orient="vert" dir="in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extLst>
              <a:ext uri="{FF2B5EF4-FFF2-40B4-BE49-F238E27FC236}">
                <a16:creationId xmlns:a16="http://schemas.microsoft.com/office/drawing/2014/main" id="{17DCD935-2237-CEC9-DFF2-E6EA401466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" y="1534"/>
            <a:ext cx="12187909" cy="6854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3647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26473" y="540328"/>
            <a:ext cx="11180618" cy="2701636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VERSÍCULO CLAVE:</a:t>
            </a:r>
            <a:b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es-GT" sz="4000" b="1" dirty="0">
                <a:ln w="0"/>
                <a:solidFill>
                  <a:schemeClr val="tx1"/>
                </a:solidFill>
                <a:latin typeface="+mn-lt"/>
              </a:rPr>
              <a:t>“</a:t>
            </a:r>
            <a:r>
              <a:rPr lang="es-GT" sz="4000" dirty="0">
                <a:ln w="0"/>
                <a:latin typeface="+mn-lt"/>
              </a:rPr>
              <a:t>El Señor añadía cada día a la iglesia los que habían de ser salvos”, Hechos 2:47.</a:t>
            </a:r>
            <a:endParaRPr lang="es-GT" sz="4000" dirty="0">
              <a:ln w="0"/>
              <a:solidFill>
                <a:schemeClr val="tx1"/>
              </a:solidFill>
              <a:latin typeface="+mn-l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26473" y="3616038"/>
            <a:ext cx="11180618" cy="2701634"/>
          </a:xfrm>
        </p:spPr>
        <p:txBody>
          <a:bodyPr anchor="ctr">
            <a:normAutofit/>
          </a:bodyPr>
          <a:lstStyle/>
          <a:p>
            <a:pPr marL="45720" indent="0" algn="ctr">
              <a:buNone/>
            </a:pPr>
            <a:r>
              <a:rPr lang="es-GT" sz="60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LECTURA EN CLASE:</a:t>
            </a:r>
          </a:p>
          <a:p>
            <a:pPr marL="45720" indent="0" algn="ctr">
              <a:buNone/>
            </a:pPr>
            <a:r>
              <a:rPr lang="es-GT" sz="4000" dirty="0">
                <a:ln w="0"/>
              </a:rPr>
              <a:t>Hechos 2:16-18,37,38,41,46,47;3:1; 4:1,2,4,19,29,31.</a:t>
            </a:r>
            <a:endParaRPr lang="es-GT" sz="40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222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3071" y="374073"/>
            <a:ext cx="11497235" cy="997527"/>
          </a:xfrm>
        </p:spPr>
        <p:txBody>
          <a:bodyPr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INTRODUCCION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1496292"/>
            <a:ext cx="11497235" cy="4987636"/>
          </a:xfrm>
        </p:spPr>
        <p:txBody>
          <a:bodyPr anchor="ctr">
            <a:normAutofit fontScale="92500"/>
          </a:bodyPr>
          <a:lstStyle/>
          <a:p>
            <a:pPr algn="just">
              <a:buClr>
                <a:srgbClr val="704F50"/>
              </a:buClr>
            </a:pPr>
            <a:r>
              <a:rPr lang="es-GT" sz="4300" dirty="0"/>
              <a:t>El ejemplo de la iglesia primitiva nos recuerda que la fidelidad a Cristo y el crecimiento, tanto espiritual como numérico de la Iglesia van de la mano.</a:t>
            </a:r>
          </a:p>
          <a:p>
            <a:pPr algn="just">
              <a:buClr>
                <a:srgbClr val="704F50"/>
              </a:buClr>
            </a:pPr>
            <a:r>
              <a:rPr lang="es-GT" sz="4300" dirty="0"/>
              <a:t>Examinaremos los componentes que condujeron al crecimiento de la Iglesia y comentaremos maneras en que podemos experimentar tal crecimiento en nuestra vida y en las iglesias locales. </a:t>
            </a:r>
          </a:p>
          <a:p>
            <a:pPr algn="just">
              <a:buClr>
                <a:srgbClr val="704F50"/>
              </a:buClr>
            </a:pPr>
            <a:r>
              <a:rPr lang="es-GT" sz="4300" dirty="0"/>
              <a:t>Estudiemos los aspectos importantes de esta lección.</a:t>
            </a:r>
          </a:p>
        </p:txBody>
      </p:sp>
    </p:spTree>
    <p:extLst>
      <p:ext uri="{BB962C8B-B14F-4D97-AF65-F5344CB8AC3E}">
        <p14:creationId xmlns:p14="http://schemas.microsoft.com/office/powerpoint/2010/main" val="100502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573F623-D6D2-0CA3-4E07-5D5ADBC6BB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1726" y="540327"/>
            <a:ext cx="7585224" cy="357782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253345"/>
            <a:ext cx="11497235" cy="2064328"/>
          </a:xfrm>
        </p:spPr>
        <p:txBody>
          <a:bodyPr anchor="ctr">
            <a:normAutofit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RECIBA LA PALABRA CON GOZO</a:t>
            </a:r>
            <a:b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2:4,5,14-18,37-41.  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2075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5819240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63071" y="540327"/>
            <a:ext cx="11510682" cy="5777346"/>
          </a:xfrm>
        </p:spPr>
        <p:txBody>
          <a:bodyPr anchor="ctr">
            <a:noAutofit/>
          </a:bodyPr>
          <a:lstStyle/>
          <a:p>
            <a:pPr marL="539750" indent="-495300" algn="just">
              <a:buClrTx/>
              <a:buFont typeface="+mj-lt"/>
              <a:buAutoNum type="alphaUcPeriod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predicación ungida se dio cuando los primeros creyentes al ser llenos del Espíritu Santo hablaron otras lenguas, V.4,5.</a:t>
            </a:r>
          </a:p>
          <a:p>
            <a:pPr marL="1163638" lvl="1" indent="-539750" algn="just">
              <a:buFont typeface="+mj-lt"/>
              <a:buAutoNum type="arabicParenR"/>
            </a:pPr>
            <a:r>
              <a:rPr lang="es-GT" sz="3800" dirty="0">
                <a:ln w="0"/>
              </a:rPr>
              <a:t>Estas lenguas eran idiomas conocidos y entendidos por los presentes mas no estudiadas de parte de los creyentes que hablaron.</a:t>
            </a:r>
          </a:p>
          <a:p>
            <a:pPr marL="1163638" lvl="1" indent="-539750" algn="just">
              <a:buFont typeface="+mj-lt"/>
              <a:buAutoNum type="arabicParenR"/>
            </a:pPr>
            <a:r>
              <a:rPr lang="es-GT" sz="3800" dirty="0">
                <a:ln w="0"/>
              </a:rPr>
              <a:t>Estas lenguas Dios usó para que los judíos procedentes de todas las naciones bajo el cielo oyeran el Evangelio. “Más de 15 regiones representadas”.</a:t>
            </a:r>
            <a:endParaRPr lang="es-GT" sz="3800" dirty="0">
              <a:ln w="0"/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5703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526473"/>
            <a:ext cx="11537575" cy="5777345"/>
          </a:xfrm>
        </p:spPr>
        <p:txBody>
          <a:bodyPr anchor="ctr">
            <a:noAutofit/>
          </a:bodyPr>
          <a:lstStyle/>
          <a:p>
            <a:pPr marL="536575" indent="-536575" algn="just">
              <a:lnSpc>
                <a:spcPct val="80000"/>
              </a:lnSpc>
              <a:buFont typeface="+mj-lt"/>
              <a:buAutoNum type="alphaUcPeriod" startAt="2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predicación ungida se dio cuando Pedro se dirigió a la multitud. </a:t>
            </a:r>
            <a:endParaRPr lang="es-GT" sz="40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061720" lvl="2" indent="-5143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</a:rPr>
              <a:t>El usó las preguntas y los comentarios del pueblo acerca del hablar en lenguas para abrir su sermón, V.14-18.</a:t>
            </a:r>
          </a:p>
          <a:p>
            <a:pPr marL="1061720" lvl="2" indent="-514350" algn="just">
              <a:lnSpc>
                <a:spcPct val="80000"/>
              </a:lnSpc>
              <a:buClrTx/>
              <a:buFont typeface="+mj-lt"/>
              <a:buAutoNum type="arabicParenR"/>
            </a:pPr>
            <a:r>
              <a:rPr lang="es-GT" sz="3800" dirty="0">
                <a:ln w="0"/>
              </a:rPr>
              <a:t>El les dijo inmediatamente que esto fue el cumplimiento de la profecía de Joel 2:28,29.</a:t>
            </a:r>
          </a:p>
          <a:p>
            <a:pPr marL="514350" lvl="2" indent="-514350" algn="just">
              <a:lnSpc>
                <a:spcPct val="80000"/>
              </a:lnSpc>
              <a:buClrTx/>
              <a:buFont typeface="+mj-lt"/>
              <a:buAutoNum type="alphaUcPeriod" startAt="3"/>
            </a:pPr>
            <a:r>
              <a:rPr lang="es-GT" sz="40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predicación ungida trajo como resultado que tres mil personas se convirtieran al Señor, V.37-41.</a:t>
            </a:r>
          </a:p>
        </p:txBody>
      </p:sp>
    </p:spTree>
    <p:extLst>
      <p:ext uri="{BB962C8B-B14F-4D97-AF65-F5344CB8AC3E}">
        <p14:creationId xmlns:p14="http://schemas.microsoft.com/office/powerpoint/2010/main" val="4267075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49624" y="526473"/>
            <a:ext cx="11537575" cy="5777345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Font typeface="+mj-lt"/>
              <a:buAutoNum type="alphaUcPeriod" startAt="4"/>
            </a:pPr>
            <a:r>
              <a:rPr lang="es-GT" sz="44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Los que reciben con alegría las buenas nuevas y se entregan a Dios, son agregados a su familia, su vida nunca volverá a ser la misma.</a:t>
            </a:r>
          </a:p>
        </p:txBody>
      </p:sp>
    </p:spTree>
    <p:extLst>
      <p:ext uri="{BB962C8B-B14F-4D97-AF65-F5344CB8AC3E}">
        <p14:creationId xmlns:p14="http://schemas.microsoft.com/office/powerpoint/2010/main" val="1795171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BD7DFE9-AA2A-B06D-5398-14BEF104DB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3318" y="540327"/>
            <a:ext cx="7581900" cy="357187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363070" y="4253345"/>
            <a:ext cx="11497235" cy="2064328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COMPAÑERISMO Y MINISTERIO CRISTIANO</a:t>
            </a:r>
            <a:br>
              <a:rPr lang="es-GT" sz="6000" b="1" dirty="0">
                <a:ln w="0"/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es-GT" sz="4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Hechos 2:42-47; 3:1-12; 4:1-4.  </a:t>
            </a:r>
            <a:endParaRPr lang="es-GT" sz="4000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11043739" y="220755"/>
            <a:ext cx="1148261" cy="1244600"/>
          </a:xfrm>
          <a:prstGeom prst="teardrop">
            <a:avLst/>
          </a:prstGeom>
          <a:solidFill>
            <a:srgbClr val="A50021"/>
          </a:solidFill>
          <a:ln>
            <a:prstDash val="solid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b" anchorCtr="1">
            <a:noAutofit/>
          </a:bodyPr>
          <a:lstStyle/>
          <a:p>
            <a:pPr algn="ctr"/>
            <a:r>
              <a:rPr lang="es-GT" sz="6600" b="1" dirty="0">
                <a:ln w="0"/>
                <a:solidFill>
                  <a:schemeClr val="bg1"/>
                </a:solidFill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5826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74073" y="376518"/>
            <a:ext cx="11499679" cy="6131858"/>
          </a:xfrm>
        </p:spPr>
        <p:txBody>
          <a:bodyPr anchor="ctr">
            <a:noAutofit/>
          </a:bodyPr>
          <a:lstStyle/>
          <a:p>
            <a:pPr marL="539750" indent="-539750" algn="just">
              <a:lnSpc>
                <a:spcPct val="80000"/>
              </a:lnSpc>
              <a:buClrTx/>
              <a:buFont typeface="+mj-lt"/>
              <a:buAutoNum type="alphaUcPeriod"/>
            </a:pPr>
            <a:r>
              <a:rPr lang="es-GT" sz="3800" b="1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 compañerismo cristiano implica pasar tiempo juntos para acercarnos más al Señor y a otros creyentes. Hechos 2:42-47. Elementos necesarios para que el creyente crezca: </a:t>
            </a:r>
            <a:endParaRPr lang="es-GT" sz="3800" b="1" dirty="0">
              <a:ln w="0"/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Aprender juntos la Palaba de Dios. “Esto implica aplicar la Biblia a la vida diaria”.</a:t>
            </a: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Alentarnos unos a otros. “Esto implica relaciones seguras y amorosas en que la responsabilidad y el estimulo estén presentes”.</a:t>
            </a: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Adorar juntos. “Esto implica fortalecer nuestra fe y energizar nuestro andar diario con Él”.</a:t>
            </a:r>
          </a:p>
          <a:p>
            <a:pPr marL="984250" lvl="1" indent="-482600" algn="just">
              <a:lnSpc>
                <a:spcPct val="80000"/>
              </a:lnSpc>
              <a:buFont typeface="+mj-lt"/>
              <a:buAutoNum type="arabicParenR"/>
            </a:pPr>
            <a:r>
              <a:rPr lang="es-GT" sz="3600" dirty="0">
                <a:ln w="0"/>
              </a:rPr>
              <a:t>Orar juntos. “Esto implica interceder unos por otros”. </a:t>
            </a:r>
          </a:p>
        </p:txBody>
      </p:sp>
    </p:spTree>
    <p:extLst>
      <p:ext uri="{BB962C8B-B14F-4D97-AF65-F5344CB8AC3E}">
        <p14:creationId xmlns:p14="http://schemas.microsoft.com/office/powerpoint/2010/main" val="315965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940</TotalTime>
  <Words>865</Words>
  <Application>Microsoft Office PowerPoint</Application>
  <PresentationFormat>Panorámica</PresentationFormat>
  <Paragraphs>51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Wingdings</vt:lpstr>
      <vt:lpstr>Tema de Office</vt:lpstr>
      <vt:lpstr>LA IGLESIA EN CRECIMIENTO</vt:lpstr>
      <vt:lpstr>VERSÍCULO CLAVE: “El Señor añadía cada día a la iglesia los que habían de ser salvos”, Hechos 2:47.</vt:lpstr>
      <vt:lpstr>INTRODUCCION</vt:lpstr>
      <vt:lpstr>RECIBA LA PALABRA CON GOZO Hechos 2:4,5,14-18,37-41.  </vt:lpstr>
      <vt:lpstr>Presentación de PowerPoint</vt:lpstr>
      <vt:lpstr>Presentación de PowerPoint</vt:lpstr>
      <vt:lpstr>Presentación de PowerPoint</vt:lpstr>
      <vt:lpstr>COMPAÑERISMO Y MINISTERIO CRISTIANO Hechos 2:42-47; 3:1-12; 4:1-4.  </vt:lpstr>
      <vt:lpstr>Presentación de PowerPoint</vt:lpstr>
      <vt:lpstr>Presentación de PowerPoint</vt:lpstr>
      <vt:lpstr>Presentación de PowerPoint</vt:lpstr>
      <vt:lpstr>LA PALABRA, EL ESPÍRITU, LA MÚLTITUD Hechos 4:5-32.</vt:lpstr>
      <vt:lpstr>Presentación de PowerPoint</vt:lpstr>
      <vt:lpstr>Presentación de PowerPoint</vt:lpstr>
      <vt:lpstr>Presentación de PowerPoint</vt:lpstr>
      <vt:lpstr>DISCIPULADO Y MINISTERIO EN ACCION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DIOS DE JUICIO Y MISERICORDIA</dc:title>
  <dc:creator>Alfonso Gaitan</dc:creator>
  <cp:lastModifiedBy>David Rodríguez Zamora</cp:lastModifiedBy>
  <cp:revision>151</cp:revision>
  <dcterms:created xsi:type="dcterms:W3CDTF">2016-12-08T03:18:22Z</dcterms:created>
  <dcterms:modified xsi:type="dcterms:W3CDTF">2022-08-04T16:37:12Z</dcterms:modified>
</cp:coreProperties>
</file>