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76" r:id="rId8"/>
    <p:sldId id="283" r:id="rId9"/>
    <p:sldId id="284" r:id="rId10"/>
    <p:sldId id="285" r:id="rId11"/>
    <p:sldId id="287" r:id="rId12"/>
    <p:sldId id="286" r:id="rId13"/>
    <p:sldId id="288" r:id="rId14"/>
    <p:sldId id="289" r:id="rId15"/>
    <p:sldId id="290" r:id="rId16"/>
    <p:sldId id="291" r:id="rId17"/>
    <p:sldId id="269" r:id="rId18"/>
    <p:sldId id="270" r:id="rId19"/>
    <p:sldId id="271" r:id="rId2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386"/>
    <a:srgbClr val="40E4A8"/>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p:cNvSpPr>
            <a:spLocks noGrp="1"/>
          </p:cNvSpPr>
          <p:nvPr>
            <p:ph type="dt" sz="half" idx="10"/>
          </p:nvPr>
        </p:nvSpPr>
        <p:spPr/>
        <p:txBody>
          <a:bodyPr/>
          <a:lstStyle/>
          <a:p>
            <a:fld id="{2EE7550F-031F-4B60-A2A4-BF5AEC49C766}" type="datetimeFigureOut">
              <a:rPr lang="es-GT" smtClean="0"/>
              <a:t>23/05/2022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240700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2EE7550F-031F-4B60-A2A4-BF5AEC49C766}" type="datetimeFigureOut">
              <a:rPr lang="es-GT" smtClean="0"/>
              <a:t>23/05/2022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164395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2EE7550F-031F-4B60-A2A4-BF5AEC49C766}" type="datetimeFigureOut">
              <a:rPr lang="es-GT" smtClean="0"/>
              <a:t>23/05/2022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323720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2EE7550F-031F-4B60-A2A4-BF5AEC49C766}" type="datetimeFigureOut">
              <a:rPr lang="es-GT" smtClean="0"/>
              <a:t>23/05/2022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22546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EE7550F-031F-4B60-A2A4-BF5AEC49C766}" type="datetimeFigureOut">
              <a:rPr lang="es-GT" smtClean="0"/>
              <a:t>23/05/2022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105616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2EE7550F-031F-4B60-A2A4-BF5AEC49C766}" type="datetimeFigureOut">
              <a:rPr lang="es-GT" smtClean="0"/>
              <a:t>23/05/2022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63121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2EE7550F-031F-4B60-A2A4-BF5AEC49C766}" type="datetimeFigureOut">
              <a:rPr lang="es-GT" smtClean="0"/>
              <a:t>23/05/2022</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73824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2EE7550F-031F-4B60-A2A4-BF5AEC49C766}" type="datetimeFigureOut">
              <a:rPr lang="es-GT" smtClean="0"/>
              <a:t>23/05/2022</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281037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E7550F-031F-4B60-A2A4-BF5AEC49C766}" type="datetimeFigureOut">
              <a:rPr lang="es-GT" smtClean="0"/>
              <a:t>23/05/2022</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2735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EE7550F-031F-4B60-A2A4-BF5AEC49C766}" type="datetimeFigureOut">
              <a:rPr lang="es-GT" smtClean="0"/>
              <a:t>23/05/2022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231138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EE7550F-031F-4B60-A2A4-BF5AEC49C766}" type="datetimeFigureOut">
              <a:rPr lang="es-GT" smtClean="0"/>
              <a:t>23/05/2022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08B2CDB-55CE-4EA5-B63F-ED088879E2B3}" type="slidenum">
              <a:rPr lang="es-GT" smtClean="0"/>
              <a:t>‹Nº›</a:t>
            </a:fld>
            <a:endParaRPr lang="es-GT"/>
          </a:p>
        </p:txBody>
      </p:sp>
    </p:spTree>
    <p:extLst>
      <p:ext uri="{BB962C8B-B14F-4D97-AF65-F5344CB8AC3E}">
        <p14:creationId xmlns:p14="http://schemas.microsoft.com/office/powerpoint/2010/main" val="283366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7000" t="-10000" r="-7000" b="-10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7550F-031F-4B60-A2A4-BF5AEC49C766}" type="datetimeFigureOut">
              <a:rPr lang="es-GT" smtClean="0"/>
              <a:t>23/05/2022</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B2CDB-55CE-4EA5-B63F-ED088879E2B3}" type="slidenum">
              <a:rPr lang="es-GT" smtClean="0"/>
              <a:t>‹Nº›</a:t>
            </a:fld>
            <a:endParaRPr lang="es-GT"/>
          </a:p>
        </p:txBody>
      </p:sp>
    </p:spTree>
    <p:extLst>
      <p:ext uri="{BB962C8B-B14F-4D97-AF65-F5344CB8AC3E}">
        <p14:creationId xmlns:p14="http://schemas.microsoft.com/office/powerpoint/2010/main" val="369062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519" y="735177"/>
            <a:ext cx="5596128" cy="5382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ítulo 1"/>
          <p:cNvSpPr>
            <a:spLocks noGrp="1"/>
          </p:cNvSpPr>
          <p:nvPr>
            <p:ph type="title"/>
          </p:nvPr>
        </p:nvSpPr>
        <p:spPr>
          <a:xfrm>
            <a:off x="551329" y="739588"/>
            <a:ext cx="5433832" cy="2689413"/>
          </a:xfrm>
        </p:spPr>
        <p:txBody>
          <a:bodyPr anchor="ctr">
            <a:noAutofit/>
          </a:bodyPr>
          <a:lstStyle/>
          <a:p>
            <a:pPr algn="ctr"/>
            <a:r>
              <a:rPr lang="es-GT" sz="7000" b="1" dirty="0">
                <a:effectLst>
                  <a:outerShdw blurRad="38100" dist="38100" dir="2700000" algn="tl">
                    <a:srgbClr val="000000">
                      <a:alpha val="43137"/>
                    </a:srgbClr>
                  </a:outerShdw>
                </a:effectLst>
                <a:latin typeface="+mn-lt"/>
              </a:rPr>
              <a:t>EL BUEN PASTOR</a:t>
            </a:r>
          </a:p>
        </p:txBody>
      </p:sp>
      <p:sp>
        <p:nvSpPr>
          <p:cNvPr id="5" name="TextBox 4">
            <a:extLst>
              <a:ext uri="{FF2B5EF4-FFF2-40B4-BE49-F238E27FC236}">
                <a16:creationId xmlns:a16="http://schemas.microsoft.com/office/drawing/2014/main" id="{2632DA5D-4C9A-4F45-BF4D-8DFA1D85BFCE}"/>
              </a:ext>
            </a:extLst>
          </p:cNvPr>
          <p:cNvSpPr txBox="1"/>
          <p:nvPr/>
        </p:nvSpPr>
        <p:spPr>
          <a:xfrm>
            <a:off x="551329" y="3725609"/>
            <a:ext cx="5433832" cy="1938992"/>
          </a:xfrm>
          <a:prstGeom prst="rect">
            <a:avLst/>
          </a:prstGeom>
          <a:noFill/>
        </p:spPr>
        <p:txBody>
          <a:bodyPr wrap="square">
            <a:spAutoFit/>
          </a:bodyPr>
          <a:lstStyle/>
          <a:p>
            <a:pPr algn="ctr"/>
            <a:r>
              <a:rPr lang="es-GT" sz="4000" dirty="0"/>
              <a:t>“Jesucristo es el buen Pastor, que se preocupa por sus ovejas”</a:t>
            </a:r>
            <a:endParaRPr lang="es-419" sz="4000" dirty="0"/>
          </a:p>
        </p:txBody>
      </p:sp>
    </p:spTree>
    <p:extLst>
      <p:ext uri="{BB962C8B-B14F-4D97-AF65-F5344CB8AC3E}">
        <p14:creationId xmlns:p14="http://schemas.microsoft.com/office/powerpoint/2010/main" val="41534257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857" y="551329"/>
            <a:ext cx="11495314" cy="5768789"/>
          </a:xfrm>
        </p:spPr>
        <p:txBody>
          <a:bodyPr anchor="ctr">
            <a:noAutofit/>
          </a:bodyPr>
          <a:lstStyle/>
          <a:p>
            <a:pPr marL="538163" indent="-538163" algn="just">
              <a:buFont typeface="+mj-lt"/>
              <a:buAutoNum type="alphaUcPeriod" startAt="2"/>
            </a:pPr>
            <a:r>
              <a:rPr lang="es-GT" sz="4400" b="1" dirty="0">
                <a:latin typeface="+mj-lt"/>
              </a:rPr>
              <a:t>Dios pone al descubierto las malas acciones de las ovejas.</a:t>
            </a:r>
          </a:p>
          <a:p>
            <a:pPr marL="971550" lvl="1" indent="-514350" algn="just">
              <a:buFont typeface="+mj-lt"/>
              <a:buAutoNum type="arabicParenR"/>
            </a:pPr>
            <a:r>
              <a:rPr lang="es-GT" sz="4000" dirty="0">
                <a:latin typeface="+mj-lt"/>
              </a:rPr>
              <a:t>No todas las ovejas eran iguales, V.17. “Hoy día muchos lucen como ovejas, pero por dentro son carneros y machos cabríos, V.17.</a:t>
            </a:r>
          </a:p>
          <a:p>
            <a:pPr marL="971550" lvl="1" indent="-514350" algn="just">
              <a:buFont typeface="+mj-lt"/>
              <a:buAutoNum type="arabicParenR"/>
            </a:pPr>
            <a:r>
              <a:rPr lang="es-GT" sz="4000" dirty="0">
                <a:latin typeface="+mj-lt"/>
              </a:rPr>
              <a:t>Estropearon el pasto para las otras ovejas, V.18. “Hoy día muchos por su soberbia y rebeldía pisotean el mensaje y lo hacen infructuoso en la vida de los demás”.</a:t>
            </a:r>
          </a:p>
        </p:txBody>
      </p:sp>
    </p:spTree>
    <p:extLst>
      <p:ext uri="{BB962C8B-B14F-4D97-AF65-F5344CB8AC3E}">
        <p14:creationId xmlns:p14="http://schemas.microsoft.com/office/powerpoint/2010/main" val="3059218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857" y="551329"/>
            <a:ext cx="11495314" cy="5768789"/>
          </a:xfrm>
        </p:spPr>
        <p:txBody>
          <a:bodyPr anchor="ctr">
            <a:noAutofit/>
          </a:bodyPr>
          <a:lstStyle/>
          <a:p>
            <a:pPr marL="538163" indent="-538163" algn="just">
              <a:buFont typeface="+mj-lt"/>
              <a:buAutoNum type="alphaUcPeriod" startAt="2"/>
            </a:pPr>
            <a:r>
              <a:rPr lang="es-GT" sz="4400" b="1" dirty="0">
                <a:latin typeface="+mj-lt"/>
              </a:rPr>
              <a:t>Dios pone al descubierto las malas acciones de las ovejas.</a:t>
            </a:r>
          </a:p>
          <a:p>
            <a:pPr marL="981075" lvl="1" indent="-523875" algn="just">
              <a:buFont typeface="+mj-lt"/>
              <a:buAutoNum type="arabicParenR" startAt="3"/>
            </a:pPr>
            <a:r>
              <a:rPr lang="es-GT" sz="4000" dirty="0">
                <a:latin typeface="+mj-lt"/>
              </a:rPr>
              <a:t>Ensuciaron las aguas claras, V.18,19. “Hoy día muchos por su mal testimonio enturbian el agua que otros quisieran beber, pero los desanimamos”.</a:t>
            </a:r>
          </a:p>
          <a:p>
            <a:pPr marL="971550" lvl="1" indent="-514350" algn="just">
              <a:buFont typeface="+mj-lt"/>
              <a:buAutoNum type="arabicParenR" startAt="3"/>
            </a:pPr>
            <a:r>
              <a:rPr lang="es-GT" sz="4000" dirty="0">
                <a:latin typeface="+mj-lt"/>
              </a:rPr>
              <a:t>Unas ovejas gordas y otras flacas, V.20. Hoy día muchos están gordos de tanto comer, pero no hacen nada, no tienen amor por las almas perdidas y de servir al prójimo”.</a:t>
            </a:r>
          </a:p>
        </p:txBody>
      </p:sp>
    </p:spTree>
    <p:extLst>
      <p:ext uri="{BB962C8B-B14F-4D97-AF65-F5344CB8AC3E}">
        <p14:creationId xmlns:p14="http://schemas.microsoft.com/office/powerpoint/2010/main" val="2107011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4435" y="551330"/>
            <a:ext cx="11174506" cy="5755342"/>
          </a:xfrm>
        </p:spPr>
        <p:txBody>
          <a:bodyPr anchor="ctr">
            <a:noAutofit/>
          </a:bodyPr>
          <a:lstStyle/>
          <a:p>
            <a:pPr marL="539750" lvl="1" indent="-539750" algn="just">
              <a:buFont typeface="+mj-lt"/>
              <a:buAutoNum type="alphaUcPeriod" startAt="3"/>
            </a:pPr>
            <a:r>
              <a:rPr lang="es-GT" sz="4400" b="1" dirty="0">
                <a:latin typeface="+mj-lt"/>
              </a:rPr>
              <a:t>Dios prometió solemnemente pedir cuentas a las ovejas por sus malas acciones, V.20-22. “Las ovejas del Señor ya no deben vivir como se les da la gana más bien deben vivir una vida que de gloria y honra a nuestro Dios”.</a:t>
            </a:r>
          </a:p>
        </p:txBody>
      </p:sp>
    </p:spTree>
    <p:extLst>
      <p:ext uri="{BB962C8B-B14F-4D97-AF65-F5344CB8AC3E}">
        <p14:creationId xmlns:p14="http://schemas.microsoft.com/office/powerpoint/2010/main" val="1515632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5" y="633349"/>
            <a:ext cx="5571744" cy="55734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ítulo 3"/>
          <p:cNvSpPr>
            <a:spLocks noGrp="1"/>
          </p:cNvSpPr>
          <p:nvPr>
            <p:ph type="title"/>
          </p:nvPr>
        </p:nvSpPr>
        <p:spPr>
          <a:xfrm>
            <a:off x="6306672" y="2147452"/>
            <a:ext cx="5405716" cy="4059383"/>
          </a:xfrm>
        </p:spPr>
        <p:txBody>
          <a:bodyPr anchor="ctr">
            <a:noAutofit/>
          </a:bodyPr>
          <a:lstStyle/>
          <a:p>
            <a:pPr algn="ctr"/>
            <a:r>
              <a:rPr lang="es-GT" sz="6500" b="1" dirty="0">
                <a:effectLst>
                  <a:outerShdw blurRad="38100" dist="38100" dir="2700000" algn="tl">
                    <a:srgbClr val="000000">
                      <a:alpha val="43137"/>
                    </a:srgbClr>
                  </a:outerShdw>
                </a:effectLst>
              </a:rPr>
              <a:t>DESCRIPCIÓN DEL BUEN PASTOR</a:t>
            </a:r>
            <a:br>
              <a:rPr lang="es-GT" sz="4000" dirty="0">
                <a:effectLst>
                  <a:outerShdw blurRad="38100" dist="38100" dir="2700000" algn="tl">
                    <a:srgbClr val="000000">
                      <a:alpha val="43137"/>
                    </a:srgbClr>
                  </a:outerShdw>
                </a:effectLst>
              </a:rPr>
            </a:br>
            <a:r>
              <a:rPr lang="es-GT" sz="4000" dirty="0">
                <a:effectLst>
                  <a:outerShdw blurRad="38100" dist="38100" dir="2700000" algn="tl">
                    <a:srgbClr val="000000">
                      <a:alpha val="43137"/>
                    </a:srgbClr>
                  </a:outerShdw>
                </a:effectLst>
              </a:rPr>
              <a:t>Ezequiel 34:11-16, 23-31.</a:t>
            </a:r>
          </a:p>
        </p:txBody>
      </p:sp>
      <p:sp>
        <p:nvSpPr>
          <p:cNvPr id="6" name="Marcador de texto 5"/>
          <p:cNvSpPr>
            <a:spLocks noGrp="1"/>
          </p:cNvSpPr>
          <p:nvPr>
            <p:ph type="body" sz="half" idx="2"/>
          </p:nvPr>
        </p:nvSpPr>
        <p:spPr>
          <a:xfrm>
            <a:off x="8264059" y="625594"/>
            <a:ext cx="1477495" cy="1283541"/>
          </a:xfrm>
          <a:prstGeom prst="frame">
            <a:avLst/>
          </a:prstGeom>
          <a:solidFill>
            <a:srgbClr val="40E4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es-GT" sz="540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695559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857" y="551329"/>
            <a:ext cx="11495314" cy="5768789"/>
          </a:xfrm>
        </p:spPr>
        <p:txBody>
          <a:bodyPr anchor="ctr">
            <a:noAutofit/>
          </a:bodyPr>
          <a:lstStyle/>
          <a:p>
            <a:pPr marL="538163" indent="-538163" algn="just">
              <a:lnSpc>
                <a:spcPct val="80000"/>
              </a:lnSpc>
              <a:buFont typeface="+mj-lt"/>
              <a:buAutoNum type="alphaUcPeriod"/>
            </a:pPr>
            <a:r>
              <a:rPr lang="es-GT" sz="4400" b="1" dirty="0">
                <a:latin typeface="+mj-lt"/>
              </a:rPr>
              <a:t>Dado que los pastores humanos no cumplieron con su trabajo Dios el buen pastor promete hacer el trabajo que ellos no hicieron.</a:t>
            </a:r>
          </a:p>
          <a:p>
            <a:pPr marL="971550" lvl="1" indent="-514350" algn="just">
              <a:lnSpc>
                <a:spcPct val="80000"/>
              </a:lnSpc>
              <a:buFont typeface="+mj-lt"/>
              <a:buAutoNum type="arabicParenR"/>
            </a:pPr>
            <a:r>
              <a:rPr lang="es-GT" sz="4000" dirty="0">
                <a:latin typeface="+mj-lt"/>
              </a:rPr>
              <a:t>Él buscaría a las ovejas perdidas y reconocerlas, V.11.</a:t>
            </a:r>
          </a:p>
          <a:p>
            <a:pPr marL="971550" lvl="1" indent="-514350" algn="just">
              <a:lnSpc>
                <a:spcPct val="80000"/>
              </a:lnSpc>
              <a:buFont typeface="+mj-lt"/>
              <a:buAutoNum type="arabicParenR"/>
            </a:pPr>
            <a:r>
              <a:rPr lang="es-GT" sz="4000" dirty="0">
                <a:latin typeface="+mj-lt"/>
              </a:rPr>
              <a:t>Él descendería entre sus propias ovejas esparcidas para buscarlas y cuidarlas, V.12.</a:t>
            </a:r>
          </a:p>
          <a:p>
            <a:pPr marL="971550" lvl="1" indent="-514350" algn="just">
              <a:lnSpc>
                <a:spcPct val="80000"/>
              </a:lnSpc>
              <a:buFont typeface="+mj-lt"/>
              <a:buAutoNum type="arabicParenR"/>
            </a:pPr>
            <a:r>
              <a:rPr lang="es-GT" sz="4000" dirty="0">
                <a:latin typeface="+mj-lt"/>
              </a:rPr>
              <a:t>Él restauraría a su pueblo en lo terrenal y espiritual, V.13-16.</a:t>
            </a:r>
          </a:p>
          <a:p>
            <a:pPr marL="971550" lvl="1" indent="-514350" algn="just">
              <a:lnSpc>
                <a:spcPct val="80000"/>
              </a:lnSpc>
              <a:buFont typeface="+mj-lt"/>
              <a:buAutoNum type="arabicParenR"/>
            </a:pPr>
            <a:r>
              <a:rPr lang="es-GT" sz="4000" dirty="0">
                <a:latin typeface="+mj-lt"/>
              </a:rPr>
              <a:t>Él Juzgara a los soberbios entre las ovejas, “a la engordada y a la fuerte” V.16.</a:t>
            </a:r>
          </a:p>
        </p:txBody>
      </p:sp>
    </p:spTree>
    <p:extLst>
      <p:ext uri="{BB962C8B-B14F-4D97-AF65-F5344CB8AC3E}">
        <p14:creationId xmlns:p14="http://schemas.microsoft.com/office/powerpoint/2010/main" val="3265850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857" y="551329"/>
            <a:ext cx="11495314" cy="5768789"/>
          </a:xfrm>
        </p:spPr>
        <p:txBody>
          <a:bodyPr anchor="ctr">
            <a:noAutofit/>
          </a:bodyPr>
          <a:lstStyle/>
          <a:p>
            <a:pPr marL="538163" indent="-538163" algn="just">
              <a:lnSpc>
                <a:spcPct val="80000"/>
              </a:lnSpc>
              <a:buFont typeface="+mj-lt"/>
              <a:buAutoNum type="alphaUcPeriod" startAt="2"/>
            </a:pPr>
            <a:r>
              <a:rPr lang="es-GT" sz="4400" b="1" dirty="0">
                <a:latin typeface="+mj-lt"/>
              </a:rPr>
              <a:t>Dios le dijo a Ezequiel que Él levantaría, de la casa de David, a uno que serviría como el Pastor para su pueblo, V.23-31.</a:t>
            </a:r>
          </a:p>
          <a:p>
            <a:pPr marL="971550" lvl="1" indent="-514350" algn="just">
              <a:lnSpc>
                <a:spcPct val="80000"/>
              </a:lnSpc>
              <a:buFont typeface="+mj-lt"/>
              <a:buAutoNum type="arabicParenR"/>
            </a:pPr>
            <a:r>
              <a:rPr lang="es-GT" sz="4000" dirty="0">
                <a:latin typeface="+mj-lt"/>
              </a:rPr>
              <a:t>Dios cumplió su promesa a David levantando un reino fuerte de uno de los descendientes, 2 Samuel 7:12.</a:t>
            </a:r>
          </a:p>
          <a:p>
            <a:pPr marL="971550" lvl="1" indent="-514350" algn="just">
              <a:lnSpc>
                <a:spcPct val="80000"/>
              </a:lnSpc>
              <a:buFont typeface="+mj-lt"/>
              <a:buAutoNum type="arabicParenR"/>
            </a:pPr>
            <a:r>
              <a:rPr lang="es-GT" sz="4000" dirty="0">
                <a:latin typeface="+mj-lt"/>
              </a:rPr>
              <a:t>Dios cumplió esta promesa en Jesús, el buen Pastor que sacrifico su vida por las ovejas, Juan 10:11.</a:t>
            </a:r>
          </a:p>
          <a:p>
            <a:pPr marL="971550" lvl="1" indent="-514350" algn="just">
              <a:lnSpc>
                <a:spcPct val="80000"/>
              </a:lnSpc>
              <a:buFont typeface="+mj-lt"/>
              <a:buAutoNum type="arabicParenR"/>
            </a:pPr>
            <a:r>
              <a:rPr lang="es-GT" sz="4000" dirty="0">
                <a:latin typeface="+mj-lt"/>
              </a:rPr>
              <a:t>Dios cumplirá esta promesa en el reino </a:t>
            </a:r>
            <a:r>
              <a:rPr lang="es-GT" sz="4000" dirty="0" err="1">
                <a:latin typeface="+mj-lt"/>
              </a:rPr>
              <a:t>milenial</a:t>
            </a:r>
            <a:r>
              <a:rPr lang="es-GT" sz="4000" dirty="0">
                <a:latin typeface="+mj-lt"/>
              </a:rPr>
              <a:t> de Cristo, reinará como “príncipe por siempre”, V.25.</a:t>
            </a:r>
          </a:p>
        </p:txBody>
      </p:sp>
    </p:spTree>
    <p:extLst>
      <p:ext uri="{BB962C8B-B14F-4D97-AF65-F5344CB8AC3E}">
        <p14:creationId xmlns:p14="http://schemas.microsoft.com/office/powerpoint/2010/main" val="1592689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4435" y="551330"/>
            <a:ext cx="11174506" cy="5755342"/>
          </a:xfrm>
        </p:spPr>
        <p:txBody>
          <a:bodyPr anchor="ctr">
            <a:noAutofit/>
          </a:bodyPr>
          <a:lstStyle/>
          <a:p>
            <a:pPr marL="539750" lvl="1" indent="-539750" algn="just">
              <a:buFont typeface="+mj-lt"/>
              <a:buAutoNum type="alphaUcPeriod" startAt="3"/>
            </a:pPr>
            <a:r>
              <a:rPr lang="es-GT" sz="4400" b="1" dirty="0">
                <a:latin typeface="+mj-lt"/>
              </a:rPr>
              <a:t>Todas estas promesas de Dios traen a su pueblo bendición y seguridad, solo necesitamos responder a la corrección e instrucción del Príncipe de los Pastores.</a:t>
            </a:r>
          </a:p>
        </p:txBody>
      </p:sp>
    </p:spTree>
    <p:extLst>
      <p:ext uri="{BB962C8B-B14F-4D97-AF65-F5344CB8AC3E}">
        <p14:creationId xmlns:p14="http://schemas.microsoft.com/office/powerpoint/2010/main" val="3014388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714" y="1465943"/>
            <a:ext cx="10769599" cy="3947886"/>
          </a:xfrm>
          <a:prstGeom prst="rightArrowCallout">
            <a:avLst>
              <a:gd name="adj1" fmla="val 2725"/>
              <a:gd name="adj2" fmla="val 50000"/>
              <a:gd name="adj3" fmla="val 56448"/>
              <a:gd name="adj4" fmla="val 76875"/>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rmAutofit/>
          </a:bodyPr>
          <a:lstStyle/>
          <a:p>
            <a:pPr algn="ctr"/>
            <a:r>
              <a:rPr lang="es-GT" sz="8000" dirty="0">
                <a:ln w="0">
                  <a:solidFill>
                    <a:srgbClr val="309386"/>
                  </a:solidFill>
                </a:ln>
                <a:solidFill>
                  <a:srgbClr val="40E4A8"/>
                </a:solidFill>
                <a:effectLst>
                  <a:outerShdw blurRad="38100" dist="19050" dir="2700000" algn="tl" rotWithShape="0">
                    <a:schemeClr val="dk1">
                      <a:alpha val="40000"/>
                    </a:schemeClr>
                  </a:outerShdw>
                </a:effectLst>
              </a:rPr>
              <a:t>DISCIPULADO Y MINISTERIO EN ACCION</a:t>
            </a:r>
          </a:p>
        </p:txBody>
      </p:sp>
    </p:spTree>
    <p:extLst>
      <p:ext uri="{BB962C8B-B14F-4D97-AF65-F5344CB8AC3E}">
        <p14:creationId xmlns:p14="http://schemas.microsoft.com/office/powerpoint/2010/main" val="313244971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1329" y="551329"/>
            <a:ext cx="11134165" cy="5768789"/>
          </a:xfrm>
        </p:spPr>
        <p:txBody>
          <a:bodyPr anchor="ctr">
            <a:noAutofit/>
          </a:bodyPr>
          <a:lstStyle/>
          <a:p>
            <a:pPr algn="just"/>
            <a:r>
              <a:rPr lang="es-GT" sz="4000" dirty="0">
                <a:latin typeface="+mj-lt"/>
              </a:rPr>
              <a:t>Sea agradecido con sus lideres humanos que, a pesar de sus fallos, ellos cuidan de nosotros.</a:t>
            </a:r>
          </a:p>
          <a:p>
            <a:pPr algn="just"/>
            <a:r>
              <a:rPr lang="es-GT" sz="4000" dirty="0">
                <a:latin typeface="+mj-lt"/>
              </a:rPr>
              <a:t>Ponga su máxima confianza en Cristo, Él es el buen Pastor, que siempre hará para sus ovejas.</a:t>
            </a:r>
          </a:p>
          <a:p>
            <a:pPr algn="just"/>
            <a:r>
              <a:rPr lang="es-GT" sz="4000" dirty="0">
                <a:latin typeface="+mj-lt"/>
              </a:rPr>
              <a:t>Ministre a los necesitados en su comunidad y anime a los que están pasando por un momento difícil.</a:t>
            </a:r>
          </a:p>
          <a:p>
            <a:pPr algn="just"/>
            <a:r>
              <a:rPr lang="es-GT" sz="4000" dirty="0">
                <a:latin typeface="+mj-lt"/>
              </a:rPr>
              <a:t>Vea el ejemplo de un pastor y luego imítelo en su manera de vivir e interactuar con los demás.</a:t>
            </a:r>
          </a:p>
        </p:txBody>
      </p:sp>
    </p:spTree>
    <p:extLst>
      <p:ext uri="{BB962C8B-B14F-4D97-AF65-F5344CB8AC3E}">
        <p14:creationId xmlns:p14="http://schemas.microsoft.com/office/powerpoint/2010/main" val="154783214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81098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029" y="551329"/>
            <a:ext cx="11146971" cy="3603812"/>
          </a:xfrm>
        </p:spPr>
        <p:txBody>
          <a:bodyPr>
            <a:normAutofit fontScale="90000"/>
          </a:bodyPr>
          <a:lstStyle/>
          <a:p>
            <a:pPr algn="ctr"/>
            <a:r>
              <a:rPr lang="es-GT" sz="6000" b="1" dirty="0">
                <a:effectLst>
                  <a:outerShdw blurRad="38100" dist="38100" dir="2700000" algn="tl">
                    <a:srgbClr val="000000">
                      <a:alpha val="43137"/>
                    </a:srgbClr>
                  </a:outerShdw>
                </a:effectLst>
              </a:rPr>
              <a:t>VERSÍCULO CLAVE:</a:t>
            </a:r>
            <a:br>
              <a:rPr lang="es-GT" sz="6000" b="1" dirty="0"/>
            </a:br>
            <a:r>
              <a:rPr lang="es-GT" dirty="0"/>
              <a:t>“Yo buscaré la perdida, y haré volver al redil la descarriada; vendaré la perniquebrada, y fortaleceré la débil; más a la engordada y a la fuerte destruiré; las apacentaré con justicia”, Ezequiel 34:16.</a:t>
            </a:r>
          </a:p>
        </p:txBody>
      </p:sp>
      <p:sp>
        <p:nvSpPr>
          <p:cNvPr id="3" name="Marcador de contenido 2"/>
          <p:cNvSpPr>
            <a:spLocks noGrp="1"/>
          </p:cNvSpPr>
          <p:nvPr>
            <p:ph idx="1"/>
          </p:nvPr>
        </p:nvSpPr>
        <p:spPr>
          <a:xfrm>
            <a:off x="537029" y="4504764"/>
            <a:ext cx="11146971" cy="1775011"/>
          </a:xfrm>
        </p:spPr>
        <p:txBody>
          <a:bodyPr anchor="ctr">
            <a:normAutofit/>
          </a:bodyPr>
          <a:lstStyle/>
          <a:p>
            <a:pPr marL="0" indent="0" algn="ctr">
              <a:buNone/>
            </a:pPr>
            <a:r>
              <a:rPr lang="es-GT" sz="5400" b="1" dirty="0">
                <a:effectLst>
                  <a:outerShdw blurRad="38100" dist="38100" dir="2700000" algn="tl">
                    <a:srgbClr val="000000">
                      <a:alpha val="43137"/>
                    </a:srgbClr>
                  </a:outerShdw>
                </a:effectLst>
                <a:latin typeface="+mj-lt"/>
              </a:rPr>
              <a:t>LECTURA EN CLASE:</a:t>
            </a:r>
          </a:p>
          <a:p>
            <a:pPr marL="0" indent="0" algn="ctr">
              <a:buNone/>
            </a:pPr>
            <a:r>
              <a:rPr lang="es-GT" sz="4000" dirty="0">
                <a:latin typeface="+mj-lt"/>
              </a:rPr>
              <a:t>Ezequiel 34:2,3,9-12,16-23.</a:t>
            </a:r>
          </a:p>
        </p:txBody>
      </p:sp>
    </p:spTree>
    <p:extLst>
      <p:ext uri="{BB962C8B-B14F-4D97-AF65-F5344CB8AC3E}">
        <p14:creationId xmlns:p14="http://schemas.microsoft.com/office/powerpoint/2010/main" val="961998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435" y="389964"/>
            <a:ext cx="11174506" cy="847165"/>
          </a:xfrm>
        </p:spPr>
        <p:txBody>
          <a:bodyPr>
            <a:normAutofit/>
          </a:bodyPr>
          <a:lstStyle/>
          <a:p>
            <a:pPr algn="ctr"/>
            <a:r>
              <a:rPr lang="es-GT" sz="5400" b="1" dirty="0"/>
              <a:t>INTRODUCCION</a:t>
            </a:r>
          </a:p>
        </p:txBody>
      </p:sp>
      <p:sp>
        <p:nvSpPr>
          <p:cNvPr id="3" name="Marcador de contenido 2"/>
          <p:cNvSpPr>
            <a:spLocks noGrp="1"/>
          </p:cNvSpPr>
          <p:nvPr>
            <p:ph idx="1"/>
          </p:nvPr>
        </p:nvSpPr>
        <p:spPr>
          <a:xfrm>
            <a:off x="362857" y="1358153"/>
            <a:ext cx="11509829" cy="5150223"/>
          </a:xfrm>
        </p:spPr>
        <p:txBody>
          <a:bodyPr anchor="ctr">
            <a:noAutofit/>
          </a:bodyPr>
          <a:lstStyle/>
          <a:p>
            <a:pPr algn="just">
              <a:lnSpc>
                <a:spcPct val="80000"/>
              </a:lnSpc>
            </a:pPr>
            <a:r>
              <a:rPr lang="es-GT" sz="3200" dirty="0">
                <a:latin typeface="+mj-lt"/>
              </a:rPr>
              <a:t>En el Salmo 23, el Señor describe para nosotros lo que un verdadero pastor debe hacer. En esta descripción se nos recuerda que nuestros pastores humanos, como lideres espirituales son responsables del bienestar de las ovejas que Dios ha puesto a su cuidado.</a:t>
            </a:r>
          </a:p>
          <a:p>
            <a:pPr algn="just">
              <a:lnSpc>
                <a:spcPct val="80000"/>
              </a:lnSpc>
            </a:pPr>
            <a:r>
              <a:rPr lang="es-GT" sz="3200" dirty="0">
                <a:latin typeface="+mj-lt"/>
              </a:rPr>
              <a:t>En Ezequiel 34, el Señor reprendió a los pastores humanos o lideres de Israel por ser negligentes y egoístas en sus deberes, sólo cuidando de sí mismos.</a:t>
            </a:r>
          </a:p>
          <a:p>
            <a:pPr algn="just">
              <a:lnSpc>
                <a:spcPct val="80000"/>
              </a:lnSpc>
            </a:pPr>
            <a:r>
              <a:rPr lang="es-GT" sz="3200" dirty="0">
                <a:latin typeface="+mj-lt"/>
              </a:rPr>
              <a:t>Si bien Dios hablaba especialmente a los lideres, debemos ser conscientes de que Él espera que todos los creyentes ejemplifiquen lo que es servir y cuidar a quienes nos rodean, especialmente a los necesitados.</a:t>
            </a:r>
          </a:p>
        </p:txBody>
      </p:sp>
    </p:spTree>
    <p:extLst>
      <p:ext uri="{BB962C8B-B14F-4D97-AF65-F5344CB8AC3E}">
        <p14:creationId xmlns:p14="http://schemas.microsoft.com/office/powerpoint/2010/main" val="564677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 y="625594"/>
            <a:ext cx="5571744" cy="5577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ítulo 3"/>
          <p:cNvSpPr>
            <a:spLocks noGrp="1"/>
          </p:cNvSpPr>
          <p:nvPr>
            <p:ph type="title"/>
          </p:nvPr>
        </p:nvSpPr>
        <p:spPr>
          <a:xfrm>
            <a:off x="6306672" y="2147452"/>
            <a:ext cx="5405716" cy="4059383"/>
          </a:xfrm>
        </p:spPr>
        <p:txBody>
          <a:bodyPr anchor="ctr">
            <a:noAutofit/>
          </a:bodyPr>
          <a:lstStyle/>
          <a:p>
            <a:pPr algn="ctr"/>
            <a:r>
              <a:rPr lang="es-GT" sz="6500" b="1" dirty="0">
                <a:effectLst>
                  <a:outerShdw blurRad="38100" dist="38100" dir="2700000" algn="tl">
                    <a:srgbClr val="000000">
                      <a:alpha val="43137"/>
                    </a:srgbClr>
                  </a:outerShdw>
                </a:effectLst>
              </a:rPr>
              <a:t>PASTORES MALVADOS DESCRITOS Y JUZGADOS</a:t>
            </a:r>
            <a:br>
              <a:rPr lang="es-GT" sz="4000" dirty="0">
                <a:effectLst>
                  <a:outerShdw blurRad="38100" dist="38100" dir="2700000" algn="tl">
                    <a:srgbClr val="000000">
                      <a:alpha val="43137"/>
                    </a:srgbClr>
                  </a:outerShdw>
                </a:effectLst>
              </a:rPr>
            </a:br>
            <a:r>
              <a:rPr lang="es-GT" sz="4000" dirty="0">
                <a:effectLst>
                  <a:outerShdw blurRad="38100" dist="38100" dir="2700000" algn="tl">
                    <a:srgbClr val="000000">
                      <a:alpha val="43137"/>
                    </a:srgbClr>
                  </a:outerShdw>
                </a:effectLst>
              </a:rPr>
              <a:t>Ezequiel 34:1-10.</a:t>
            </a:r>
          </a:p>
        </p:txBody>
      </p:sp>
      <p:sp>
        <p:nvSpPr>
          <p:cNvPr id="6" name="Marcador de texto 5"/>
          <p:cNvSpPr>
            <a:spLocks noGrp="1"/>
          </p:cNvSpPr>
          <p:nvPr>
            <p:ph type="body" sz="half" idx="2"/>
          </p:nvPr>
        </p:nvSpPr>
        <p:spPr>
          <a:xfrm>
            <a:off x="8264059" y="625594"/>
            <a:ext cx="1477495" cy="1283541"/>
          </a:xfrm>
          <a:prstGeom prst="frame">
            <a:avLst/>
          </a:prstGeom>
          <a:solidFill>
            <a:srgbClr val="40E4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es-GT" sz="540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2147915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7882" y="551328"/>
            <a:ext cx="11161059" cy="5755343"/>
          </a:xfrm>
        </p:spPr>
        <p:txBody>
          <a:bodyPr anchor="ctr">
            <a:noAutofit/>
          </a:bodyPr>
          <a:lstStyle/>
          <a:p>
            <a:pPr marL="536575" indent="-536575" algn="just">
              <a:buFont typeface="+mj-lt"/>
              <a:buAutoNum type="alphaUcPeriod"/>
            </a:pPr>
            <a:r>
              <a:rPr lang="es-GT" sz="4400" b="1" dirty="0">
                <a:latin typeface="+mj-lt"/>
              </a:rPr>
              <a:t>El término “pastor” era a menudo un título real que se aplicaba a los reyes, entre ellos los reyes de Israel y Judá, hoy día son los que dirigen y cuidan una congregación de creyentes, con la responsabilidad de ver por el bienestar del pueblo de Dios.</a:t>
            </a:r>
          </a:p>
        </p:txBody>
      </p:sp>
    </p:spTree>
    <p:extLst>
      <p:ext uri="{BB962C8B-B14F-4D97-AF65-F5344CB8AC3E}">
        <p14:creationId xmlns:p14="http://schemas.microsoft.com/office/powerpoint/2010/main" val="2410967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857" y="551329"/>
            <a:ext cx="11495314" cy="5768789"/>
          </a:xfrm>
        </p:spPr>
        <p:txBody>
          <a:bodyPr anchor="ctr">
            <a:noAutofit/>
          </a:bodyPr>
          <a:lstStyle/>
          <a:p>
            <a:pPr marL="538163" indent="-538163" algn="just">
              <a:buFont typeface="+mj-lt"/>
              <a:buAutoNum type="alphaUcPeriod" startAt="2"/>
            </a:pPr>
            <a:r>
              <a:rPr lang="es-GT" sz="4400" b="1" dirty="0">
                <a:latin typeface="+mj-lt"/>
              </a:rPr>
              <a:t>Dios pone al descubierto las malas acciones de los pastores de su pueblo.</a:t>
            </a:r>
          </a:p>
          <a:p>
            <a:pPr marL="971550" lvl="1" indent="-514350" algn="just">
              <a:buFont typeface="+mj-lt"/>
              <a:buAutoNum type="arabicParenR"/>
            </a:pPr>
            <a:r>
              <a:rPr lang="es-GT" sz="4000" dirty="0">
                <a:latin typeface="+mj-lt"/>
              </a:rPr>
              <a:t>Engordaron, pero las ovejas empobrecían y pasaban hambre, V.1-3.</a:t>
            </a:r>
          </a:p>
          <a:p>
            <a:pPr marL="971550" lvl="1" indent="-514350" algn="just">
              <a:buFont typeface="+mj-lt"/>
              <a:buAutoNum type="arabicParenR"/>
            </a:pPr>
            <a:r>
              <a:rPr lang="es-GT" sz="4000" dirty="0">
                <a:latin typeface="+mj-lt"/>
              </a:rPr>
              <a:t>En lugar de ser compasivos usaron la dureza y la violencia contra el rebaño, V.4.</a:t>
            </a:r>
          </a:p>
          <a:p>
            <a:pPr marL="971550" lvl="1" indent="-514350" algn="just">
              <a:buFont typeface="+mj-lt"/>
              <a:buAutoNum type="arabicParenR"/>
            </a:pPr>
            <a:r>
              <a:rPr lang="es-GT" sz="4000" dirty="0">
                <a:latin typeface="+mj-lt"/>
              </a:rPr>
              <a:t>Amargaron a las ovejas en el principio de liderazgo y el rebaño terminó sufriendo mucho por eso, V.5,6.</a:t>
            </a:r>
          </a:p>
        </p:txBody>
      </p:sp>
    </p:spTree>
    <p:extLst>
      <p:ext uri="{BB962C8B-B14F-4D97-AF65-F5344CB8AC3E}">
        <p14:creationId xmlns:p14="http://schemas.microsoft.com/office/powerpoint/2010/main" val="2712613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4435" y="551330"/>
            <a:ext cx="11174506" cy="5755342"/>
          </a:xfrm>
        </p:spPr>
        <p:txBody>
          <a:bodyPr anchor="ctr">
            <a:noAutofit/>
          </a:bodyPr>
          <a:lstStyle/>
          <a:p>
            <a:pPr marL="539750" lvl="1" indent="-539750" algn="just">
              <a:buFont typeface="+mj-lt"/>
              <a:buAutoNum type="alphaUcPeriod" startAt="3"/>
            </a:pPr>
            <a:r>
              <a:rPr lang="es-GT" sz="4400" b="1" dirty="0">
                <a:latin typeface="+mj-lt"/>
              </a:rPr>
              <a:t>Dios prometió solemnemente pedir cuentas a los pastores por sus malas acciones, V.7-10. “Los que tienen posiciones de poder y responsabilidad en la iglesia deben hacerlo con buen juicio, entendiendo que Dios los responsabilizará por la manera en que ejercen los cargos que se les han confiado”.</a:t>
            </a:r>
          </a:p>
        </p:txBody>
      </p:sp>
    </p:spTree>
    <p:extLst>
      <p:ext uri="{BB962C8B-B14F-4D97-AF65-F5344CB8AC3E}">
        <p14:creationId xmlns:p14="http://schemas.microsoft.com/office/powerpoint/2010/main" val="1436937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5" y="625594"/>
            <a:ext cx="5571744" cy="55812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ítulo 3"/>
          <p:cNvSpPr>
            <a:spLocks noGrp="1"/>
          </p:cNvSpPr>
          <p:nvPr>
            <p:ph type="title"/>
          </p:nvPr>
        </p:nvSpPr>
        <p:spPr>
          <a:xfrm>
            <a:off x="6306672" y="2147452"/>
            <a:ext cx="5405716" cy="4059383"/>
          </a:xfrm>
        </p:spPr>
        <p:txBody>
          <a:bodyPr anchor="ctr">
            <a:noAutofit/>
          </a:bodyPr>
          <a:lstStyle/>
          <a:p>
            <a:pPr algn="ctr"/>
            <a:r>
              <a:rPr lang="es-GT" sz="6500" b="1" dirty="0">
                <a:effectLst>
                  <a:outerShdw blurRad="38100" dist="38100" dir="2700000" algn="tl">
                    <a:srgbClr val="000000">
                      <a:alpha val="43137"/>
                    </a:srgbClr>
                  </a:outerShdw>
                </a:effectLst>
              </a:rPr>
              <a:t>OVEJAS MALVADAS DESCRITAS Y JUZGADA</a:t>
            </a:r>
            <a:br>
              <a:rPr lang="es-GT" sz="4000" dirty="0">
                <a:effectLst>
                  <a:outerShdw blurRad="38100" dist="38100" dir="2700000" algn="tl">
                    <a:srgbClr val="000000">
                      <a:alpha val="43137"/>
                    </a:srgbClr>
                  </a:outerShdw>
                </a:effectLst>
              </a:rPr>
            </a:br>
            <a:r>
              <a:rPr lang="es-GT" sz="4000" dirty="0">
                <a:effectLst>
                  <a:outerShdw blurRad="38100" dist="38100" dir="2700000" algn="tl">
                    <a:srgbClr val="000000">
                      <a:alpha val="43137"/>
                    </a:srgbClr>
                  </a:outerShdw>
                </a:effectLst>
              </a:rPr>
              <a:t>Ezequiel 34:17-22.</a:t>
            </a:r>
          </a:p>
        </p:txBody>
      </p:sp>
      <p:sp>
        <p:nvSpPr>
          <p:cNvPr id="6" name="Marcador de texto 5"/>
          <p:cNvSpPr>
            <a:spLocks noGrp="1"/>
          </p:cNvSpPr>
          <p:nvPr>
            <p:ph type="body" sz="half" idx="2"/>
          </p:nvPr>
        </p:nvSpPr>
        <p:spPr>
          <a:xfrm>
            <a:off x="8264059" y="625594"/>
            <a:ext cx="1477495" cy="1283541"/>
          </a:xfrm>
          <a:prstGeom prst="frame">
            <a:avLst/>
          </a:prstGeom>
          <a:solidFill>
            <a:srgbClr val="40E4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es-GT" sz="540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3050651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7882" y="551328"/>
            <a:ext cx="11161059" cy="5755343"/>
          </a:xfrm>
        </p:spPr>
        <p:txBody>
          <a:bodyPr anchor="ctr">
            <a:noAutofit/>
          </a:bodyPr>
          <a:lstStyle/>
          <a:p>
            <a:pPr marL="536575" indent="-536575" algn="just">
              <a:buFont typeface="+mj-lt"/>
              <a:buAutoNum type="alphaUcPeriod"/>
            </a:pPr>
            <a:r>
              <a:rPr lang="es-GT" sz="4400" b="1" dirty="0">
                <a:latin typeface="+mj-lt"/>
              </a:rPr>
              <a:t>Ahora Dios habla a las ovejas, los pecados de los pastores no excusaban los pecados del rebaño; tenían su propia responsabilidad ante Dios.</a:t>
            </a:r>
          </a:p>
        </p:txBody>
      </p:sp>
    </p:spTree>
    <p:extLst>
      <p:ext uri="{BB962C8B-B14F-4D97-AF65-F5344CB8AC3E}">
        <p14:creationId xmlns:p14="http://schemas.microsoft.com/office/powerpoint/2010/main" val="621844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912</Words>
  <Application>Microsoft Office PowerPoint</Application>
  <PresentationFormat>Panorámica</PresentationFormat>
  <Paragraphs>44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EL BUEN PASTOR</vt:lpstr>
      <vt:lpstr>VERSÍCULO CLAVE: “Yo buscaré la perdida, y haré volver al redil la descarriada; vendaré la perniquebrada, y fortaleceré la débil; más a la engordada y a la fuerte destruiré; las apacentaré con justicia”, Ezequiel 34:16.</vt:lpstr>
      <vt:lpstr>INTRODUCCION</vt:lpstr>
      <vt:lpstr>PASTORES MALVADOS DESCRITOS Y JUZGADOS Ezequiel 34:1-10.</vt:lpstr>
      <vt:lpstr>Presentación de PowerPoint</vt:lpstr>
      <vt:lpstr>Presentación de PowerPoint</vt:lpstr>
      <vt:lpstr>Presentación de PowerPoint</vt:lpstr>
      <vt:lpstr>OVEJAS MALVADAS DESCRITAS Y JUZGADA Ezequiel 34:17-22.</vt:lpstr>
      <vt:lpstr>Presentación de PowerPoint</vt:lpstr>
      <vt:lpstr>Presentación de PowerPoint</vt:lpstr>
      <vt:lpstr>Presentación de PowerPoint</vt:lpstr>
      <vt:lpstr>Presentación de PowerPoint</vt:lpstr>
      <vt:lpstr>DESCRIPCIÓN DEL BUEN PASTOR Ezequiel 34:11-16, 23-31.</vt:lpstr>
      <vt:lpstr>Presentación de PowerPoint</vt:lpstr>
      <vt:lpstr>Presentación de PowerPoint</vt:lpstr>
      <vt:lpstr>Presentación de PowerPoint</vt:lpstr>
      <vt:lpstr>DISCIPULADO Y MINISTERIO EN ACCION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DIA DEL SEÑOR</dc:title>
  <dc:creator>Alfonso Gaitan</dc:creator>
  <cp:lastModifiedBy>David Rodríguez Zamora</cp:lastModifiedBy>
  <cp:revision>144</cp:revision>
  <dcterms:created xsi:type="dcterms:W3CDTF">2016-11-16T00:59:54Z</dcterms:created>
  <dcterms:modified xsi:type="dcterms:W3CDTF">2022-05-23T22:47:58Z</dcterms:modified>
</cp:coreProperties>
</file>