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78" r:id="rId7"/>
    <p:sldId id="283" r:id="rId8"/>
    <p:sldId id="260" r:id="rId9"/>
    <p:sldId id="271" r:id="rId10"/>
    <p:sldId id="284" r:id="rId11"/>
    <p:sldId id="282" r:id="rId12"/>
    <p:sldId id="261" r:id="rId13"/>
    <p:sldId id="274" r:id="rId14"/>
    <p:sldId id="267" r:id="rId15"/>
    <p:sldId id="262" r:id="rId16"/>
    <p:sldId id="268" r:id="rId17"/>
  </p:sldIdLst>
  <p:sldSz cx="12192000" cy="6858000"/>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AEC"/>
    <a:srgbClr val="69C814"/>
    <a:srgbClr val="7EBC37"/>
    <a:srgbClr val="DFA35B"/>
    <a:srgbClr val="9DCD58"/>
    <a:srgbClr val="0B0302"/>
    <a:srgbClr val="D07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GT"/>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GT"/>
          </a:p>
        </p:txBody>
      </p:sp>
      <p:sp>
        <p:nvSpPr>
          <p:cNvPr id="4" name="Marcador de fecha 3"/>
          <p:cNvSpPr>
            <a:spLocks noGrp="1"/>
          </p:cNvSpPr>
          <p:nvPr>
            <p:ph type="dt" sz="half" idx="10"/>
          </p:nvPr>
        </p:nvSpPr>
        <p:spPr/>
        <p:txBody>
          <a:bodyPr/>
          <a:lstStyle/>
          <a:p>
            <a:fld id="{C9C10535-6C3B-443B-B00D-50F61ADF4491}" type="datetimeFigureOut">
              <a:rPr lang="es-GT" smtClean="0"/>
              <a:t>23/05/2022</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1282828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C9C10535-6C3B-443B-B00D-50F61ADF4491}" type="datetimeFigureOut">
              <a:rPr lang="es-GT" smtClean="0"/>
              <a:t>23/05/2022</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1694586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GT"/>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C9C10535-6C3B-443B-B00D-50F61ADF4491}" type="datetimeFigureOut">
              <a:rPr lang="es-GT" smtClean="0"/>
              <a:t>23/05/2022</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425966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C9C10535-6C3B-443B-B00D-50F61ADF4491}" type="datetimeFigureOut">
              <a:rPr lang="es-GT" smtClean="0"/>
              <a:t>23/05/2022</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1566076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GT"/>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C9C10535-6C3B-443B-B00D-50F61ADF4491}" type="datetimeFigureOut">
              <a:rPr lang="es-GT" smtClean="0"/>
              <a:t>23/05/2022</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2986659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fecha 4"/>
          <p:cNvSpPr>
            <a:spLocks noGrp="1"/>
          </p:cNvSpPr>
          <p:nvPr>
            <p:ph type="dt" sz="half" idx="10"/>
          </p:nvPr>
        </p:nvSpPr>
        <p:spPr/>
        <p:txBody>
          <a:bodyPr/>
          <a:lstStyle/>
          <a:p>
            <a:fld id="{C9C10535-6C3B-443B-B00D-50F61ADF4491}" type="datetimeFigureOut">
              <a:rPr lang="es-GT" smtClean="0"/>
              <a:t>23/05/2022</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235728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GT"/>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7" name="Marcador de fecha 6"/>
          <p:cNvSpPr>
            <a:spLocks noGrp="1"/>
          </p:cNvSpPr>
          <p:nvPr>
            <p:ph type="dt" sz="half" idx="10"/>
          </p:nvPr>
        </p:nvSpPr>
        <p:spPr/>
        <p:txBody>
          <a:bodyPr/>
          <a:lstStyle/>
          <a:p>
            <a:fld id="{C9C10535-6C3B-443B-B00D-50F61ADF4491}" type="datetimeFigureOut">
              <a:rPr lang="es-GT" smtClean="0"/>
              <a:t>23/05/2022</a:t>
            </a:fld>
            <a:endParaRPr lang="es-GT"/>
          </a:p>
        </p:txBody>
      </p:sp>
      <p:sp>
        <p:nvSpPr>
          <p:cNvPr id="8" name="Marcador de pie de página 7"/>
          <p:cNvSpPr>
            <a:spLocks noGrp="1"/>
          </p:cNvSpPr>
          <p:nvPr>
            <p:ph type="ftr" sz="quarter" idx="11"/>
          </p:nvPr>
        </p:nvSpPr>
        <p:spPr/>
        <p:txBody>
          <a:bodyPr/>
          <a:lstStyle/>
          <a:p>
            <a:endParaRPr lang="es-GT"/>
          </a:p>
        </p:txBody>
      </p:sp>
      <p:sp>
        <p:nvSpPr>
          <p:cNvPr id="9" name="Marcador de número de diapositiva 8"/>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2337344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fecha 2"/>
          <p:cNvSpPr>
            <a:spLocks noGrp="1"/>
          </p:cNvSpPr>
          <p:nvPr>
            <p:ph type="dt" sz="half" idx="10"/>
          </p:nvPr>
        </p:nvSpPr>
        <p:spPr/>
        <p:txBody>
          <a:bodyPr/>
          <a:lstStyle/>
          <a:p>
            <a:fld id="{C9C10535-6C3B-443B-B00D-50F61ADF4491}" type="datetimeFigureOut">
              <a:rPr lang="es-GT" smtClean="0"/>
              <a:t>23/05/2022</a:t>
            </a:fld>
            <a:endParaRPr lang="es-GT"/>
          </a:p>
        </p:txBody>
      </p:sp>
      <p:sp>
        <p:nvSpPr>
          <p:cNvPr id="4" name="Marcador de pie de página 3"/>
          <p:cNvSpPr>
            <a:spLocks noGrp="1"/>
          </p:cNvSpPr>
          <p:nvPr>
            <p:ph type="ftr" sz="quarter" idx="11"/>
          </p:nvPr>
        </p:nvSpPr>
        <p:spPr/>
        <p:txBody>
          <a:bodyPr/>
          <a:lstStyle/>
          <a:p>
            <a:endParaRPr lang="es-GT"/>
          </a:p>
        </p:txBody>
      </p:sp>
      <p:sp>
        <p:nvSpPr>
          <p:cNvPr id="5" name="Marcador de número de diapositiva 4"/>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935514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9C10535-6C3B-443B-B00D-50F61ADF4491}" type="datetimeFigureOut">
              <a:rPr lang="es-GT" smtClean="0"/>
              <a:t>23/05/2022</a:t>
            </a:fld>
            <a:endParaRPr lang="es-GT"/>
          </a:p>
        </p:txBody>
      </p:sp>
      <p:sp>
        <p:nvSpPr>
          <p:cNvPr id="3" name="Marcador de pie de página 2"/>
          <p:cNvSpPr>
            <a:spLocks noGrp="1"/>
          </p:cNvSpPr>
          <p:nvPr>
            <p:ph type="ftr" sz="quarter" idx="11"/>
          </p:nvPr>
        </p:nvSpPr>
        <p:spPr/>
        <p:txBody>
          <a:bodyPr/>
          <a:lstStyle/>
          <a:p>
            <a:endParaRPr lang="es-GT"/>
          </a:p>
        </p:txBody>
      </p:sp>
      <p:sp>
        <p:nvSpPr>
          <p:cNvPr id="4" name="Marcador de número de diapositiva 3"/>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2760955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9C10535-6C3B-443B-B00D-50F61ADF4491}" type="datetimeFigureOut">
              <a:rPr lang="es-GT" smtClean="0"/>
              <a:t>23/05/2022</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2814656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9C10535-6C3B-443B-B00D-50F61ADF4491}" type="datetimeFigureOut">
              <a:rPr lang="es-GT" smtClean="0"/>
              <a:t>23/05/2022</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907077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GT"/>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10535-6C3B-443B-B00D-50F61ADF4491}" type="datetimeFigureOut">
              <a:rPr lang="es-GT" smtClean="0"/>
              <a:t>23/05/2022</a:t>
            </a:fld>
            <a:endParaRPr lang="es-GT"/>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A34135-F387-4A8E-920C-4B7F873C30FA}" type="slidenum">
              <a:rPr lang="es-GT" smtClean="0"/>
              <a:t>‹Nº›</a:t>
            </a:fld>
            <a:endParaRPr lang="es-GT"/>
          </a:p>
        </p:txBody>
      </p:sp>
    </p:spTree>
    <p:extLst>
      <p:ext uri="{BB962C8B-B14F-4D97-AF65-F5344CB8AC3E}">
        <p14:creationId xmlns:p14="http://schemas.microsoft.com/office/powerpoint/2010/main" val="3118471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1943" y="2540000"/>
            <a:ext cx="6796726" cy="3948545"/>
          </a:xfrm>
          <a:prstGeom prst="rect">
            <a:avLst/>
          </a:prstGeom>
          <a:ln w="88900" cap="sq" cmpd="thickThin">
            <a:solidFill>
              <a:srgbClr val="000000"/>
            </a:solidFill>
            <a:prstDash val="solid"/>
            <a:miter lim="800000"/>
          </a:ln>
          <a:effectLst>
            <a:innerShdw blurRad="76200">
              <a:srgbClr val="000000"/>
            </a:innerShdw>
          </a:effectLst>
        </p:spPr>
      </p:pic>
      <p:sp>
        <p:nvSpPr>
          <p:cNvPr id="2" name="Título 1"/>
          <p:cNvSpPr>
            <a:spLocks noGrp="1"/>
          </p:cNvSpPr>
          <p:nvPr>
            <p:ph type="title"/>
          </p:nvPr>
        </p:nvSpPr>
        <p:spPr>
          <a:xfrm>
            <a:off x="566057" y="377371"/>
            <a:ext cx="11132458" cy="1914725"/>
          </a:xfrm>
        </p:spPr>
        <p:txBody>
          <a:bodyPr anchor="ctr">
            <a:noAutofit/>
          </a:bodyPr>
          <a:lstStyle/>
          <a:p>
            <a:pPr algn="ctr"/>
            <a:r>
              <a:rPr lang="es-GT" sz="7000" b="1" dirty="0">
                <a:effectLst>
                  <a:outerShdw blurRad="38100" dist="38100" dir="2700000" algn="tl">
                    <a:srgbClr val="000000">
                      <a:alpha val="43137"/>
                    </a:srgbClr>
                  </a:outerShdw>
                </a:effectLst>
              </a:rPr>
              <a:t>PECADO, CASTIGO Y PROMESA DE RESTAURACIÓN.</a:t>
            </a:r>
          </a:p>
        </p:txBody>
      </p:sp>
      <p:sp>
        <p:nvSpPr>
          <p:cNvPr id="6" name="CuadroTexto 5">
            <a:extLst>
              <a:ext uri="{FF2B5EF4-FFF2-40B4-BE49-F238E27FC236}">
                <a16:creationId xmlns:a16="http://schemas.microsoft.com/office/drawing/2014/main" id="{F1259FF4-F7CD-41CB-949F-B5DC0D46E996}"/>
              </a:ext>
            </a:extLst>
          </p:cNvPr>
          <p:cNvSpPr txBox="1"/>
          <p:nvPr/>
        </p:nvSpPr>
        <p:spPr>
          <a:xfrm>
            <a:off x="566057" y="3544446"/>
            <a:ext cx="4296229" cy="1938992"/>
          </a:xfrm>
          <a:prstGeom prst="rect">
            <a:avLst/>
          </a:prstGeom>
          <a:noFill/>
        </p:spPr>
        <p:txBody>
          <a:bodyPr wrap="square">
            <a:spAutoFit/>
          </a:bodyPr>
          <a:lstStyle/>
          <a:p>
            <a:pPr algn="ctr"/>
            <a:r>
              <a:rPr lang="es-GT" sz="4000" dirty="0">
                <a:effectLst>
                  <a:outerShdw blurRad="38100" dist="38100" dir="2700000" algn="tl">
                    <a:srgbClr val="000000">
                      <a:alpha val="43137"/>
                    </a:srgbClr>
                  </a:outerShdw>
                </a:effectLst>
                <a:latin typeface="+mj-lt"/>
              </a:rPr>
              <a:t>“Dios llama a todo ser humano a vivir en obediencia a Él” </a:t>
            </a:r>
          </a:p>
        </p:txBody>
      </p:sp>
    </p:spTree>
    <p:extLst>
      <p:ext uri="{BB962C8B-B14F-4D97-AF65-F5344CB8AC3E}">
        <p14:creationId xmlns:p14="http://schemas.microsoft.com/office/powerpoint/2010/main" val="3349184620"/>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32" y="836290"/>
            <a:ext cx="5999584" cy="581125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 name="Título 1"/>
          <p:cNvSpPr>
            <a:spLocks noGrp="1"/>
          </p:cNvSpPr>
          <p:nvPr>
            <p:ph type="title"/>
          </p:nvPr>
        </p:nvSpPr>
        <p:spPr>
          <a:xfrm>
            <a:off x="6284686" y="551542"/>
            <a:ext cx="5762172" cy="3933371"/>
          </a:xfrm>
        </p:spPr>
        <p:txBody>
          <a:bodyPr anchor="ctr">
            <a:noAutofit/>
          </a:bodyPr>
          <a:lstStyle/>
          <a:p>
            <a:pPr algn="ctr"/>
            <a:r>
              <a:rPr lang="es-GT" sz="6200" b="1" dirty="0">
                <a:effectLst>
                  <a:outerShdw blurRad="38100" dist="38100" dir="2700000" algn="tl">
                    <a:srgbClr val="000000">
                      <a:alpha val="43137"/>
                    </a:srgbClr>
                  </a:outerShdw>
                </a:effectLst>
              </a:rPr>
              <a:t>LA PROMESA DE UN NUEVO PACTO</a:t>
            </a:r>
            <a:br>
              <a:rPr lang="es-GT" sz="4000" dirty="0"/>
            </a:br>
            <a:br>
              <a:rPr lang="es-GT" sz="1050" dirty="0"/>
            </a:br>
            <a:r>
              <a:rPr lang="es-GT" sz="4000" dirty="0"/>
              <a:t>Jeremías 31:31-34.</a:t>
            </a:r>
          </a:p>
        </p:txBody>
      </p:sp>
      <p:sp>
        <p:nvSpPr>
          <p:cNvPr id="6" name="Elipse 5"/>
          <p:cNvSpPr/>
          <p:nvPr/>
        </p:nvSpPr>
        <p:spPr>
          <a:xfrm>
            <a:off x="8437505" y="4811330"/>
            <a:ext cx="1456533" cy="1357241"/>
          </a:xfrm>
          <a:prstGeom prst="ellipse">
            <a:avLst/>
          </a:prstGeom>
          <a:solidFill>
            <a:srgbClr val="F4FAEC"/>
          </a:solidFill>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5400" b="1" dirty="0">
                <a:solidFill>
                  <a:schemeClr val="tx1"/>
                </a:solidFill>
              </a:rPr>
              <a:t>3</a:t>
            </a:r>
          </a:p>
        </p:txBody>
      </p:sp>
    </p:spTree>
    <p:extLst>
      <p:ext uri="{BB962C8B-B14F-4D97-AF65-F5344CB8AC3E}">
        <p14:creationId xmlns:p14="http://schemas.microsoft.com/office/powerpoint/2010/main" val="8019647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0327" y="362856"/>
            <a:ext cx="11152909" cy="6125029"/>
          </a:xfrm>
        </p:spPr>
        <p:txBody>
          <a:bodyPr anchor="ctr">
            <a:noAutofit/>
          </a:bodyPr>
          <a:lstStyle/>
          <a:p>
            <a:pPr marL="514350" indent="-514350" algn="just">
              <a:buFont typeface="+mj-lt"/>
              <a:buAutoNum type="alphaUcPeriod"/>
            </a:pPr>
            <a:r>
              <a:rPr lang="es-GT" sz="4000" b="1" dirty="0">
                <a:effectLst>
                  <a:outerShdw blurRad="38100" dist="38100" dir="2700000" algn="tl">
                    <a:srgbClr val="000000">
                      <a:alpha val="43137"/>
                    </a:srgbClr>
                  </a:outerShdw>
                </a:effectLst>
                <a:latin typeface="+mj-lt"/>
              </a:rPr>
              <a:t>Jeremías proclamó que Dios establecería un nuevo pacto. </a:t>
            </a:r>
          </a:p>
          <a:p>
            <a:pPr marL="971550" lvl="2" indent="-514350" algn="just">
              <a:buFont typeface="+mj-lt"/>
              <a:buAutoNum type="arabicParenR"/>
            </a:pPr>
            <a:r>
              <a:rPr lang="es-GT" sz="3800" dirty="0">
                <a:latin typeface="+mj-lt"/>
              </a:rPr>
              <a:t>Este nuevo pacto sería primero con Israel, V.31.</a:t>
            </a:r>
          </a:p>
          <a:p>
            <a:pPr marL="971550" lvl="2" indent="-514350" algn="just">
              <a:buFont typeface="+mj-lt"/>
              <a:buAutoNum type="arabicParenR"/>
            </a:pPr>
            <a:r>
              <a:rPr lang="es-GT" sz="3800" dirty="0">
                <a:latin typeface="+mj-lt"/>
              </a:rPr>
              <a:t>Este nuevo pacto no sería como el pacto que Dios hizo con Israel en el desierto de Sinaí, V.32.</a:t>
            </a:r>
          </a:p>
          <a:p>
            <a:pPr marL="971550" lvl="2" indent="-514350" algn="just">
              <a:buFont typeface="+mj-lt"/>
              <a:buAutoNum type="arabicParenR"/>
            </a:pPr>
            <a:r>
              <a:rPr lang="es-GT" sz="3800" dirty="0">
                <a:latin typeface="+mj-lt"/>
              </a:rPr>
              <a:t>Este nuevo pacto era necesario porque Israel no cumplió ni pudo guardar el pacto que Dios hizo con ellos en el Sinaí, V.32. </a:t>
            </a:r>
          </a:p>
        </p:txBody>
      </p:sp>
    </p:spTree>
    <p:extLst>
      <p:ext uri="{BB962C8B-B14F-4D97-AF65-F5344CB8AC3E}">
        <p14:creationId xmlns:p14="http://schemas.microsoft.com/office/powerpoint/2010/main" val="32816329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029" y="377371"/>
            <a:ext cx="11176000" cy="6096000"/>
          </a:xfrm>
        </p:spPr>
        <p:txBody>
          <a:bodyPr anchor="ctr">
            <a:noAutofit/>
          </a:bodyPr>
          <a:lstStyle/>
          <a:p>
            <a:pPr marL="539750" indent="-539750" algn="just">
              <a:buFont typeface="+mj-lt"/>
              <a:buAutoNum type="alphaUcPeriod" startAt="2"/>
            </a:pPr>
            <a:r>
              <a:rPr lang="es-GT" sz="4000" b="1" dirty="0">
                <a:effectLst>
                  <a:outerShdw blurRad="38100" dist="38100" dir="2700000" algn="tl">
                    <a:srgbClr val="000000">
                      <a:alpha val="43137"/>
                    </a:srgbClr>
                  </a:outerShdw>
                </a:effectLst>
                <a:latin typeface="+mj-lt"/>
              </a:rPr>
              <a:t>Pablo distinguió el nuevo pacto, comparándolo con los pactos de Dios con Abraham y David.   </a:t>
            </a:r>
          </a:p>
          <a:p>
            <a:pPr marL="987425" lvl="2" indent="-530225" algn="just">
              <a:buFont typeface="+mj-lt"/>
              <a:buAutoNum type="arabicParenR"/>
            </a:pPr>
            <a:r>
              <a:rPr lang="es-GT" sz="3800" dirty="0">
                <a:latin typeface="+mj-lt"/>
              </a:rPr>
              <a:t>El se refirió a Abraham como un ejemplo de salvación otorgada, no como salario ganado, sino como un regalo gratuito, Romanos 4:4.</a:t>
            </a:r>
          </a:p>
          <a:p>
            <a:pPr marL="987425" lvl="2" indent="-530225" algn="just">
              <a:buFont typeface="+mj-lt"/>
              <a:buAutoNum type="arabicParenR"/>
            </a:pPr>
            <a:r>
              <a:rPr lang="es-GT" sz="3800" dirty="0">
                <a:latin typeface="+mj-lt"/>
              </a:rPr>
              <a:t>El citó a David quien también “habla de la bienaventuranza del hombre a quien Dios atribuye justicia sin obras, Romanos 4:6. Véase Salmo 32:1,2. </a:t>
            </a:r>
          </a:p>
        </p:txBody>
      </p:sp>
    </p:spTree>
    <p:extLst>
      <p:ext uri="{BB962C8B-B14F-4D97-AF65-F5344CB8AC3E}">
        <p14:creationId xmlns:p14="http://schemas.microsoft.com/office/powerpoint/2010/main" val="1992189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029" y="391886"/>
            <a:ext cx="11156207" cy="6096000"/>
          </a:xfrm>
        </p:spPr>
        <p:txBody>
          <a:bodyPr anchor="ctr">
            <a:normAutofit/>
          </a:bodyPr>
          <a:lstStyle/>
          <a:p>
            <a:pPr marL="536575" lvl="1" indent="-536575" algn="just">
              <a:buFont typeface="+mj-lt"/>
              <a:buAutoNum type="alphaUcPeriod" startAt="3"/>
            </a:pPr>
            <a:r>
              <a:rPr lang="es-GT" sz="4000" b="1" dirty="0">
                <a:effectLst>
                  <a:outerShdw blurRad="38100" dist="38100" dir="2700000" algn="tl">
                    <a:srgbClr val="000000">
                      <a:alpha val="43137"/>
                    </a:srgbClr>
                  </a:outerShdw>
                </a:effectLst>
                <a:latin typeface="+mj-lt"/>
              </a:rPr>
              <a:t>¿Qué trae el nuevo pacto? </a:t>
            </a:r>
          </a:p>
          <a:p>
            <a:pPr marL="971550" lvl="1" indent="-514350" algn="just">
              <a:buFont typeface="+mj-lt"/>
              <a:buAutoNum type="arabicParenR"/>
            </a:pPr>
            <a:r>
              <a:rPr lang="es-GT" sz="3800" dirty="0">
                <a:latin typeface="+mj-lt"/>
              </a:rPr>
              <a:t>Trae transformación interior, V.33. Véase                   1 Corintios 5:17.</a:t>
            </a:r>
          </a:p>
          <a:p>
            <a:pPr marL="971550" lvl="1" indent="-514350" algn="just">
              <a:buFont typeface="+mj-lt"/>
              <a:buAutoNum type="arabicParenR"/>
            </a:pPr>
            <a:r>
              <a:rPr lang="es-GT" sz="3800" dirty="0">
                <a:latin typeface="+mj-lt"/>
              </a:rPr>
              <a:t>Trae una nueva relación con Dios, V.33.</a:t>
            </a:r>
          </a:p>
          <a:p>
            <a:pPr marL="971550" lvl="1" indent="-514350" algn="just">
              <a:buFont typeface="+mj-lt"/>
              <a:buAutoNum type="arabicParenR"/>
            </a:pPr>
            <a:r>
              <a:rPr lang="es-GT" sz="3800" dirty="0">
                <a:latin typeface="+mj-lt"/>
              </a:rPr>
              <a:t>Trae verdadera limpieza de pecado, V.34. </a:t>
            </a:r>
          </a:p>
        </p:txBody>
      </p:sp>
    </p:spTree>
    <p:extLst>
      <p:ext uri="{BB962C8B-B14F-4D97-AF65-F5344CB8AC3E}">
        <p14:creationId xmlns:p14="http://schemas.microsoft.com/office/powerpoint/2010/main" val="92493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4"/>
            <a:ext cx="10515600" cy="5403663"/>
          </a:xfrm>
          <a:prstGeom prst="curvedRightArrow">
            <a:avLst>
              <a:gd name="adj1" fmla="val 48186"/>
              <a:gd name="adj2" fmla="val 50000"/>
              <a:gd name="adj3" fmla="val 25000"/>
            </a:avLst>
          </a:prstGeom>
          <a:solidFill>
            <a:schemeClr val="bg1"/>
          </a:solidFill>
          <a:ln>
            <a:noFill/>
          </a:ln>
          <a:scene3d>
            <a:camera prst="isometricOffAxis2Left"/>
            <a:lightRig rig="threePt" dir="t"/>
          </a:scene3d>
        </p:spPr>
        <p:txBody>
          <a:bodyPr>
            <a:normAutofit/>
          </a:bodyPr>
          <a:lstStyle/>
          <a:p>
            <a:pPr algn="ctr"/>
            <a:r>
              <a:rPr lang="es-GT" sz="8000" b="1" dirty="0">
                <a:ln w="10160">
                  <a:solidFill>
                    <a:schemeClr val="tx1"/>
                  </a:solidFill>
                  <a:prstDash val="solid"/>
                </a:ln>
                <a:effectLst>
                  <a:outerShdw blurRad="38100" dist="22860" dir="5400000" algn="tl" rotWithShape="0">
                    <a:srgbClr val="000000">
                      <a:alpha val="30000"/>
                    </a:srgbClr>
                  </a:outerShdw>
                </a:effectLst>
              </a:rPr>
              <a:t>DISCIPULADO Y </a:t>
            </a:r>
            <a:br>
              <a:rPr lang="es-GT" sz="8000" b="1" dirty="0">
                <a:ln w="10160">
                  <a:solidFill>
                    <a:schemeClr val="tx1"/>
                  </a:solidFill>
                  <a:prstDash val="solid"/>
                </a:ln>
                <a:effectLst>
                  <a:outerShdw blurRad="38100" dist="22860" dir="5400000" algn="tl" rotWithShape="0">
                    <a:srgbClr val="000000">
                      <a:alpha val="30000"/>
                    </a:srgbClr>
                  </a:outerShdw>
                </a:effectLst>
              </a:rPr>
            </a:br>
            <a:br>
              <a:rPr lang="es-GT" sz="8000" b="1" dirty="0">
                <a:ln w="10160">
                  <a:solidFill>
                    <a:schemeClr val="tx1"/>
                  </a:solidFill>
                  <a:prstDash val="solid"/>
                </a:ln>
                <a:effectLst>
                  <a:outerShdw blurRad="38100" dist="22860" dir="5400000" algn="tl" rotWithShape="0">
                    <a:srgbClr val="000000">
                      <a:alpha val="30000"/>
                    </a:srgbClr>
                  </a:outerShdw>
                </a:effectLst>
              </a:rPr>
            </a:br>
            <a:r>
              <a:rPr lang="es-GT" sz="8000" b="1" dirty="0">
                <a:ln w="10160">
                  <a:solidFill>
                    <a:schemeClr val="tx1"/>
                  </a:solidFill>
                  <a:prstDash val="solid"/>
                </a:ln>
                <a:effectLst>
                  <a:outerShdw blurRad="38100" dist="22860" dir="5400000" algn="tl" rotWithShape="0">
                    <a:srgbClr val="000000">
                      <a:alpha val="30000"/>
                    </a:srgbClr>
                  </a:outerShdw>
                </a:effectLst>
              </a:rPr>
              <a:t>MINISTERIO EN ACCIÓN</a:t>
            </a:r>
          </a:p>
        </p:txBody>
      </p:sp>
    </p:spTree>
    <p:extLst>
      <p:ext uri="{BB962C8B-B14F-4D97-AF65-F5344CB8AC3E}">
        <p14:creationId xmlns:p14="http://schemas.microsoft.com/office/powerpoint/2010/main" val="2342875379"/>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0326" y="391886"/>
            <a:ext cx="11152909" cy="6110514"/>
          </a:xfrm>
        </p:spPr>
        <p:txBody>
          <a:bodyPr anchor="ctr">
            <a:noAutofit/>
          </a:bodyPr>
          <a:lstStyle/>
          <a:p>
            <a:pPr marL="449263" indent="-449263" algn="just">
              <a:buFont typeface="Wingdings" panose="05000000000000000000" pitchFamily="2" charset="2"/>
              <a:buChar char="ü"/>
            </a:pPr>
            <a:r>
              <a:rPr lang="es-GT" sz="3600" b="1" dirty="0">
                <a:latin typeface="+mj-lt"/>
              </a:rPr>
              <a:t>El plan de redención de Dios se enfoca en la redención de un pueblo de pacto que hará la voluntad de Dios y le glorificará.</a:t>
            </a:r>
          </a:p>
          <a:p>
            <a:pPr marL="449263" indent="-449263" algn="just">
              <a:buFont typeface="Wingdings" panose="05000000000000000000" pitchFamily="2" charset="2"/>
              <a:buChar char="ü"/>
            </a:pPr>
            <a:r>
              <a:rPr lang="es-GT" sz="3600" b="1" dirty="0">
                <a:latin typeface="+mj-lt"/>
              </a:rPr>
              <a:t>El pueblo del nuevo pacto (la Iglesia) tenemos al Espíritu Santo en nuestra vida para ayudarnos a ser fieles a nuestro Señor del pacto.</a:t>
            </a:r>
          </a:p>
          <a:p>
            <a:pPr marL="449263" indent="-449263" algn="just">
              <a:buFont typeface="Wingdings" panose="05000000000000000000" pitchFamily="2" charset="2"/>
              <a:buChar char="ü"/>
            </a:pPr>
            <a:r>
              <a:rPr lang="es-GT" sz="3600" b="1" dirty="0">
                <a:latin typeface="+mj-lt"/>
              </a:rPr>
              <a:t>Agradezca a Dios por su gracia, al hacerlo miembro de su familia, haga también un inventario de las áreas de su vida en las que tal vez está ignorando la corrección de Dios. </a:t>
            </a:r>
          </a:p>
          <a:p>
            <a:pPr marL="449263" indent="-449263" algn="just">
              <a:buFont typeface="Wingdings" panose="05000000000000000000" pitchFamily="2" charset="2"/>
              <a:buChar char="ü"/>
            </a:pPr>
            <a:r>
              <a:rPr lang="es-GT" sz="3600" b="1" dirty="0">
                <a:latin typeface="+mj-lt"/>
              </a:rPr>
              <a:t>Ore por aquellos en su familia y comunidad que no conocen a Jesús como Salvador.</a:t>
            </a:r>
          </a:p>
        </p:txBody>
      </p:sp>
    </p:spTree>
    <p:extLst>
      <p:ext uri="{BB962C8B-B14F-4D97-AF65-F5344CB8AC3E}">
        <p14:creationId xmlns:p14="http://schemas.microsoft.com/office/powerpoint/2010/main" val="2029126906"/>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4808986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7934FE08-DE11-4616-80D5-5BA4E0CFFE50}"/>
              </a:ext>
            </a:extLst>
          </p:cNvPr>
          <p:cNvSpPr txBox="1"/>
          <p:nvPr/>
        </p:nvSpPr>
        <p:spPr>
          <a:xfrm>
            <a:off x="696686" y="586814"/>
            <a:ext cx="10813143" cy="4001095"/>
          </a:xfrm>
          <a:prstGeom prst="rect">
            <a:avLst/>
          </a:prstGeom>
          <a:noFill/>
        </p:spPr>
        <p:txBody>
          <a:bodyPr wrap="square">
            <a:spAutoFit/>
          </a:bodyPr>
          <a:lstStyle/>
          <a:p>
            <a:pPr algn="ctr"/>
            <a:r>
              <a:rPr lang="es-GT" sz="5400" b="1" dirty="0">
                <a:effectLst>
                  <a:outerShdw blurRad="38100" dist="38100" dir="2700000" algn="tl">
                    <a:srgbClr val="000000">
                      <a:alpha val="43137"/>
                    </a:srgbClr>
                  </a:outerShdw>
                </a:effectLst>
                <a:latin typeface="+mj-lt"/>
              </a:rPr>
              <a:t>VERSÍCULO CLAVE: </a:t>
            </a:r>
          </a:p>
          <a:p>
            <a:pPr algn="just"/>
            <a:r>
              <a:rPr lang="es-GT" sz="4000" dirty="0">
                <a:latin typeface="+mj-lt"/>
              </a:rPr>
              <a:t>“Pero este es el pacto que haré con la casa de Israel después de aquellos días, dice Jehová: Daré mi ley en su mente, y la escribiré en su corazón; y yo seré a ellos por Dios, y ellos me serán por pueblo”, Jeremías 31:33.</a:t>
            </a:r>
          </a:p>
        </p:txBody>
      </p:sp>
      <p:sp>
        <p:nvSpPr>
          <p:cNvPr id="8" name="CuadroTexto 7">
            <a:extLst>
              <a:ext uri="{FF2B5EF4-FFF2-40B4-BE49-F238E27FC236}">
                <a16:creationId xmlns:a16="http://schemas.microsoft.com/office/drawing/2014/main" id="{4DA93BE5-7819-4E45-9048-55994D136AA4}"/>
              </a:ext>
            </a:extLst>
          </p:cNvPr>
          <p:cNvSpPr txBox="1"/>
          <p:nvPr/>
        </p:nvSpPr>
        <p:spPr>
          <a:xfrm>
            <a:off x="696686" y="4737708"/>
            <a:ext cx="10813143" cy="1538883"/>
          </a:xfrm>
          <a:prstGeom prst="rect">
            <a:avLst/>
          </a:prstGeom>
          <a:noFill/>
        </p:spPr>
        <p:txBody>
          <a:bodyPr wrap="square">
            <a:spAutoFit/>
          </a:bodyPr>
          <a:lstStyle/>
          <a:p>
            <a:pPr algn="ctr"/>
            <a:r>
              <a:rPr lang="es-GT" sz="5400" b="1" dirty="0">
                <a:effectLst>
                  <a:outerShdw blurRad="38100" dist="38100" dir="2700000" algn="tl">
                    <a:srgbClr val="000000">
                      <a:alpha val="43137"/>
                    </a:srgbClr>
                  </a:outerShdw>
                </a:effectLst>
                <a:latin typeface="+mj-lt"/>
              </a:rPr>
              <a:t>LECTURA EN CLASE: </a:t>
            </a:r>
          </a:p>
          <a:p>
            <a:pPr algn="ctr"/>
            <a:r>
              <a:rPr lang="es-GT" sz="4000" dirty="0">
                <a:latin typeface="+mj-lt"/>
              </a:rPr>
              <a:t>Jeremías 8:4-6,8,9,12-14;31:31,33,34. </a:t>
            </a:r>
          </a:p>
        </p:txBody>
      </p:sp>
    </p:spTree>
    <p:extLst>
      <p:ext uri="{BB962C8B-B14F-4D97-AF65-F5344CB8AC3E}">
        <p14:creationId xmlns:p14="http://schemas.microsoft.com/office/powerpoint/2010/main" val="35879266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2857"/>
            <a:ext cx="10515600" cy="899886"/>
          </a:xfrm>
        </p:spPr>
        <p:txBody>
          <a:bodyPr>
            <a:normAutofit fontScale="90000"/>
          </a:bodyPr>
          <a:lstStyle/>
          <a:p>
            <a:pPr algn="ctr"/>
            <a:r>
              <a:rPr lang="es-GT" sz="6000" b="1" dirty="0">
                <a:effectLst>
                  <a:outerShdw blurRad="38100" dist="38100" dir="2700000" algn="tl">
                    <a:srgbClr val="000000">
                      <a:alpha val="43137"/>
                    </a:srgbClr>
                  </a:outerShdw>
                </a:effectLst>
              </a:rPr>
              <a:t>INTRODUCCIÓN:</a:t>
            </a:r>
          </a:p>
        </p:txBody>
      </p:sp>
      <p:sp>
        <p:nvSpPr>
          <p:cNvPr id="3" name="Marcador de contenido 2"/>
          <p:cNvSpPr>
            <a:spLocks noGrp="1"/>
          </p:cNvSpPr>
          <p:nvPr>
            <p:ph idx="1"/>
          </p:nvPr>
        </p:nvSpPr>
        <p:spPr>
          <a:xfrm>
            <a:off x="522514" y="1364342"/>
            <a:ext cx="11176000" cy="5123543"/>
          </a:xfrm>
        </p:spPr>
        <p:txBody>
          <a:bodyPr anchor="ctr">
            <a:noAutofit/>
          </a:bodyPr>
          <a:lstStyle/>
          <a:p>
            <a:pPr marL="449263" indent="-449263" algn="just">
              <a:buFont typeface="Wingdings" panose="05000000000000000000" pitchFamily="2" charset="2"/>
              <a:buChar char="ü"/>
            </a:pPr>
            <a:r>
              <a:rPr lang="es-GT" sz="3600" b="1" dirty="0">
                <a:latin typeface="+mj-lt"/>
              </a:rPr>
              <a:t>Hoy día muchos no consideran que los compromisos de pacto sean vinculantes, es posible que sientan que son libres de hacer lo que quieran y que pueden ignorar cualquier cosa que limite su libertad. </a:t>
            </a:r>
          </a:p>
          <a:p>
            <a:pPr marL="449263" indent="-449263" algn="just">
              <a:buFont typeface="Wingdings" panose="05000000000000000000" pitchFamily="2" charset="2"/>
              <a:buChar char="ü"/>
            </a:pPr>
            <a:r>
              <a:rPr lang="es-GT" sz="3600" b="1" dirty="0">
                <a:latin typeface="+mj-lt"/>
              </a:rPr>
              <a:t>Sin embargo, la Biblia indica que Dios toma los compromisos de pacto muy en serio, y aquellos que son llamados por Dios deben caminar en fidelidad al pacto con Él.</a:t>
            </a:r>
          </a:p>
          <a:p>
            <a:pPr marL="449263" indent="-449263" algn="just">
              <a:buFont typeface="Wingdings" panose="05000000000000000000" pitchFamily="2" charset="2"/>
              <a:buChar char="ü"/>
            </a:pPr>
            <a:r>
              <a:rPr lang="es-GT" sz="3600" b="1" dirty="0">
                <a:latin typeface="+mj-lt"/>
              </a:rPr>
              <a:t>En esta lección exploraremos el mensaje de Jeremías contra la nación de Judá por violar su pacto con el Señor. </a:t>
            </a:r>
          </a:p>
        </p:txBody>
      </p:sp>
    </p:spTree>
    <p:extLst>
      <p:ext uri="{BB962C8B-B14F-4D97-AF65-F5344CB8AC3E}">
        <p14:creationId xmlns:p14="http://schemas.microsoft.com/office/powerpoint/2010/main" val="26297720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114" y="798286"/>
            <a:ext cx="5994399" cy="586377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 name="Título 1"/>
          <p:cNvSpPr>
            <a:spLocks noGrp="1"/>
          </p:cNvSpPr>
          <p:nvPr>
            <p:ph type="title"/>
          </p:nvPr>
        </p:nvSpPr>
        <p:spPr>
          <a:xfrm>
            <a:off x="6284686" y="551542"/>
            <a:ext cx="5762172" cy="3933371"/>
          </a:xfrm>
        </p:spPr>
        <p:txBody>
          <a:bodyPr anchor="ctr">
            <a:noAutofit/>
          </a:bodyPr>
          <a:lstStyle/>
          <a:p>
            <a:pPr algn="ctr"/>
            <a:r>
              <a:rPr lang="es-GT" sz="6200" b="1" dirty="0">
                <a:effectLst>
                  <a:outerShdw blurRad="38100" dist="38100" dir="2700000" algn="tl">
                    <a:srgbClr val="000000">
                      <a:alpha val="43137"/>
                    </a:srgbClr>
                  </a:outerShdw>
                </a:effectLst>
              </a:rPr>
              <a:t>LA PALABRA DE DIOS ES RECHAZADA</a:t>
            </a:r>
            <a:br>
              <a:rPr lang="es-GT" sz="4000" dirty="0"/>
            </a:br>
            <a:br>
              <a:rPr lang="es-GT" sz="2400" dirty="0"/>
            </a:br>
            <a:r>
              <a:rPr lang="es-GT" sz="4000" dirty="0"/>
              <a:t>Jeremías 8:4-9.</a:t>
            </a:r>
          </a:p>
        </p:txBody>
      </p:sp>
      <p:sp>
        <p:nvSpPr>
          <p:cNvPr id="6" name="Elipse 5"/>
          <p:cNvSpPr/>
          <p:nvPr/>
        </p:nvSpPr>
        <p:spPr>
          <a:xfrm>
            <a:off x="8437505" y="4811330"/>
            <a:ext cx="1456533" cy="1357241"/>
          </a:xfrm>
          <a:prstGeom prst="ellipse">
            <a:avLst/>
          </a:prstGeom>
          <a:solidFill>
            <a:srgbClr val="F4FAEC"/>
          </a:solidFill>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5400" b="1" dirty="0">
                <a:solidFill>
                  <a:schemeClr val="tx1"/>
                </a:solidFill>
              </a:rPr>
              <a:t>1</a:t>
            </a:r>
          </a:p>
        </p:txBody>
      </p:sp>
    </p:spTree>
    <p:extLst>
      <p:ext uri="{BB962C8B-B14F-4D97-AF65-F5344CB8AC3E}">
        <p14:creationId xmlns:p14="http://schemas.microsoft.com/office/powerpoint/2010/main" val="35561461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029" y="362858"/>
            <a:ext cx="11161485" cy="6154056"/>
          </a:xfrm>
        </p:spPr>
        <p:txBody>
          <a:bodyPr anchor="ctr">
            <a:normAutofit/>
          </a:bodyPr>
          <a:lstStyle/>
          <a:p>
            <a:pPr marL="542925" indent="-542925" algn="just">
              <a:buFont typeface="+mj-lt"/>
              <a:buAutoNum type="alphaUcPeriod"/>
            </a:pPr>
            <a:r>
              <a:rPr lang="es-GT" sz="4000" b="1" dirty="0">
                <a:effectLst>
                  <a:outerShdw blurRad="38100" dist="38100" dir="2700000" algn="tl">
                    <a:srgbClr val="000000">
                      <a:alpha val="43137"/>
                    </a:srgbClr>
                  </a:outerShdw>
                </a:effectLst>
                <a:latin typeface="+mj-lt"/>
              </a:rPr>
              <a:t>No hay nada más perturbador que ver a un ser querido seguir un camino autodestructivo y no poder detenerlo.</a:t>
            </a:r>
          </a:p>
          <a:p>
            <a:pPr marL="542925" indent="-542925" algn="just">
              <a:buFont typeface="+mj-lt"/>
              <a:buAutoNum type="alphaUcPeriod"/>
            </a:pPr>
            <a:r>
              <a:rPr lang="es-GT" sz="4000" b="1" dirty="0">
                <a:effectLst>
                  <a:outerShdw blurRad="38100" dist="38100" dir="2700000" algn="tl">
                    <a:srgbClr val="000000">
                      <a:alpha val="43137"/>
                    </a:srgbClr>
                  </a:outerShdw>
                </a:effectLst>
                <a:latin typeface="+mj-lt"/>
              </a:rPr>
              <a:t>No importa cuánto se le suplique, se le advierta o razone con ellos, persisten obstinadamente en comportamientos y elecciones que conducen al desastre.</a:t>
            </a:r>
          </a:p>
        </p:txBody>
      </p:sp>
    </p:spTree>
    <p:extLst>
      <p:ext uri="{BB962C8B-B14F-4D97-AF65-F5344CB8AC3E}">
        <p14:creationId xmlns:p14="http://schemas.microsoft.com/office/powerpoint/2010/main" val="23367535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543" y="391886"/>
            <a:ext cx="11146971" cy="6096000"/>
          </a:xfrm>
        </p:spPr>
        <p:txBody>
          <a:bodyPr anchor="ctr">
            <a:normAutofit lnSpcReduction="10000"/>
          </a:bodyPr>
          <a:lstStyle/>
          <a:p>
            <a:pPr marL="536575" indent="-536575" algn="just">
              <a:buFont typeface="+mj-lt"/>
              <a:buAutoNum type="alphaUcPeriod" startAt="3"/>
            </a:pPr>
            <a:r>
              <a:rPr lang="es-GT" sz="4000" b="1" dirty="0">
                <a:effectLst>
                  <a:outerShdw blurRad="38100" dist="38100" dir="2700000" algn="tl">
                    <a:srgbClr val="000000">
                      <a:alpha val="43137"/>
                    </a:srgbClr>
                  </a:outerShdw>
                </a:effectLst>
                <a:latin typeface="+mj-lt"/>
              </a:rPr>
              <a:t>Esta fue la experiencia de Jeremías con Judá, el pueblo rechazó las palabras de advertencia por las siguientes razones:  </a:t>
            </a:r>
          </a:p>
          <a:p>
            <a:pPr marL="987425" lvl="1" indent="-450850" algn="just">
              <a:buFont typeface="+mj-lt"/>
              <a:buAutoNum type="arabicParenR"/>
            </a:pPr>
            <a:r>
              <a:rPr lang="es-GT" sz="3800" dirty="0">
                <a:latin typeface="+mj-lt"/>
              </a:rPr>
              <a:t>Ellos tenían falta de sentido común, V.4.</a:t>
            </a:r>
          </a:p>
          <a:p>
            <a:pPr marL="987425" lvl="1" indent="-450850" algn="just">
              <a:buFont typeface="+mj-lt"/>
              <a:buAutoNum type="arabicParenR"/>
            </a:pPr>
            <a:r>
              <a:rPr lang="es-GT" sz="3800" dirty="0">
                <a:latin typeface="+mj-lt"/>
              </a:rPr>
              <a:t>Ellos en su rebelión abrazaron el engaño, V.5.</a:t>
            </a:r>
          </a:p>
          <a:p>
            <a:pPr marL="987425" lvl="1" indent="-450850" algn="just">
              <a:buFont typeface="+mj-lt"/>
              <a:buAutoNum type="arabicParenR"/>
            </a:pPr>
            <a:r>
              <a:rPr lang="es-GT" sz="3800" dirty="0">
                <a:latin typeface="+mj-lt"/>
              </a:rPr>
              <a:t>Ellos en vez de arrepentirse manifestaron una pasión incontrolable, V.6. “Ej. Caballo de guerra”.</a:t>
            </a:r>
          </a:p>
          <a:p>
            <a:pPr marL="987425" lvl="1" indent="-450850" algn="just">
              <a:buFont typeface="+mj-lt"/>
              <a:buAutoNum type="arabicParenR"/>
            </a:pPr>
            <a:r>
              <a:rPr lang="es-GT" sz="3800" dirty="0">
                <a:latin typeface="+mj-lt"/>
              </a:rPr>
              <a:t>Ellos ignoraron la revelación en la creación, V.7. “Aves actúan por instinto, pero el rebelde actúa ignorando a Dios”.</a:t>
            </a:r>
          </a:p>
          <a:p>
            <a:pPr marL="987425" lvl="1" indent="-450850" algn="just">
              <a:buFont typeface="+mj-lt"/>
              <a:buAutoNum type="arabicParenR"/>
            </a:pPr>
            <a:r>
              <a:rPr lang="es-GT" sz="3800" dirty="0">
                <a:latin typeface="+mj-lt"/>
              </a:rPr>
              <a:t>Ellos dijeron ser sabios en la Palabra, pero la cambiaron en mentira, V.8,9.</a:t>
            </a:r>
          </a:p>
        </p:txBody>
      </p:sp>
    </p:spTree>
    <p:extLst>
      <p:ext uri="{BB962C8B-B14F-4D97-AF65-F5344CB8AC3E}">
        <p14:creationId xmlns:p14="http://schemas.microsoft.com/office/powerpoint/2010/main" val="37423580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4" y="812800"/>
            <a:ext cx="6004560" cy="582168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 name="Título 1"/>
          <p:cNvSpPr>
            <a:spLocks noGrp="1"/>
          </p:cNvSpPr>
          <p:nvPr>
            <p:ph type="title"/>
          </p:nvPr>
        </p:nvSpPr>
        <p:spPr>
          <a:xfrm>
            <a:off x="6284686" y="551542"/>
            <a:ext cx="5762172" cy="3933371"/>
          </a:xfrm>
        </p:spPr>
        <p:txBody>
          <a:bodyPr anchor="ctr">
            <a:noAutofit/>
          </a:bodyPr>
          <a:lstStyle/>
          <a:p>
            <a:pPr algn="ctr"/>
            <a:r>
              <a:rPr lang="es-GT" sz="6200" b="1" dirty="0">
                <a:effectLst>
                  <a:outerShdw blurRad="38100" dist="38100" dir="2700000" algn="tl">
                    <a:srgbClr val="000000">
                      <a:alpha val="43137"/>
                    </a:srgbClr>
                  </a:outerShdw>
                </a:effectLst>
              </a:rPr>
              <a:t>LAS CONSECUENCIAS DE RECHAZAR LA PALABRA DE DIOS</a:t>
            </a:r>
            <a:br>
              <a:rPr lang="es-GT" sz="4000" dirty="0"/>
            </a:br>
            <a:br>
              <a:rPr lang="es-GT" sz="1050" dirty="0"/>
            </a:br>
            <a:r>
              <a:rPr lang="es-GT" sz="4000" dirty="0"/>
              <a:t>Jeremías 8:10-17.</a:t>
            </a:r>
          </a:p>
        </p:txBody>
      </p:sp>
      <p:sp>
        <p:nvSpPr>
          <p:cNvPr id="6" name="Elipse 5"/>
          <p:cNvSpPr/>
          <p:nvPr/>
        </p:nvSpPr>
        <p:spPr>
          <a:xfrm>
            <a:off x="8437505" y="4811330"/>
            <a:ext cx="1456533" cy="1357241"/>
          </a:xfrm>
          <a:prstGeom prst="ellipse">
            <a:avLst/>
          </a:prstGeom>
          <a:solidFill>
            <a:srgbClr val="F4FAEC"/>
          </a:solidFill>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5400" b="1" dirty="0">
                <a:solidFill>
                  <a:schemeClr val="tx1"/>
                </a:solidFill>
              </a:rPr>
              <a:t>2</a:t>
            </a:r>
          </a:p>
        </p:txBody>
      </p:sp>
    </p:spTree>
    <p:extLst>
      <p:ext uri="{BB962C8B-B14F-4D97-AF65-F5344CB8AC3E}">
        <p14:creationId xmlns:p14="http://schemas.microsoft.com/office/powerpoint/2010/main" val="26236150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029" y="377371"/>
            <a:ext cx="11161486" cy="6110515"/>
          </a:xfrm>
        </p:spPr>
        <p:txBody>
          <a:bodyPr anchor="ctr">
            <a:noAutofit/>
          </a:bodyPr>
          <a:lstStyle/>
          <a:p>
            <a:pPr marL="514350" indent="-514350" algn="just">
              <a:buFont typeface="+mj-lt"/>
              <a:buAutoNum type="alphaUcPeriod"/>
            </a:pPr>
            <a:r>
              <a:rPr lang="es-GT" sz="4000" b="1" dirty="0">
                <a:effectLst>
                  <a:outerShdw blurRad="38100" dist="38100" dir="2700000" algn="tl">
                    <a:srgbClr val="000000">
                      <a:alpha val="43137"/>
                    </a:srgbClr>
                  </a:outerShdw>
                </a:effectLst>
                <a:latin typeface="+mj-lt"/>
              </a:rPr>
              <a:t>Hoy día hay muchos que están predicando un tipo de gracia barata, sin la cruz y sin arrepentimiento. </a:t>
            </a:r>
          </a:p>
          <a:p>
            <a:pPr marL="514350" indent="-514350" algn="just">
              <a:buFont typeface="+mj-lt"/>
              <a:buAutoNum type="alphaUcPeriod"/>
            </a:pPr>
            <a:r>
              <a:rPr lang="es-GT" sz="4000" b="1" dirty="0">
                <a:effectLst>
                  <a:outerShdw blurRad="38100" dist="38100" dir="2700000" algn="tl">
                    <a:srgbClr val="000000">
                      <a:alpha val="43137"/>
                    </a:srgbClr>
                  </a:outerShdw>
                </a:effectLst>
                <a:latin typeface="+mj-lt"/>
              </a:rPr>
              <a:t>Como resultado, la gente se convence de que tienen derecho al perdón de Dios sin ninguna respuesta de su parte, lo que es un engaño mortal. </a:t>
            </a:r>
          </a:p>
          <a:p>
            <a:pPr marL="514350" indent="-514350" algn="just">
              <a:buFont typeface="+mj-lt"/>
              <a:buAutoNum type="alphaUcPeriod"/>
            </a:pPr>
            <a:r>
              <a:rPr lang="es-GT" sz="4000" b="1" dirty="0">
                <a:effectLst>
                  <a:outerShdw blurRad="38100" dist="38100" dir="2700000" algn="tl">
                    <a:srgbClr val="000000">
                      <a:alpha val="43137"/>
                    </a:srgbClr>
                  </a:outerShdw>
                </a:effectLst>
                <a:latin typeface="+mj-lt"/>
              </a:rPr>
              <a:t>La verdadera labor de los mensajeros de Dios debe centrarse en exhortar a la gente a un arrepentimiento genuino. Ej. De Jeremías.</a:t>
            </a:r>
          </a:p>
        </p:txBody>
      </p:sp>
    </p:spTree>
    <p:extLst>
      <p:ext uri="{BB962C8B-B14F-4D97-AF65-F5344CB8AC3E}">
        <p14:creationId xmlns:p14="http://schemas.microsoft.com/office/powerpoint/2010/main" val="16470744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22514" y="362858"/>
            <a:ext cx="11161486" cy="6125028"/>
          </a:xfrm>
        </p:spPr>
        <p:txBody>
          <a:bodyPr anchor="ctr">
            <a:noAutofit/>
          </a:bodyPr>
          <a:lstStyle/>
          <a:p>
            <a:pPr marL="536575" lvl="3" indent="-536575" algn="just">
              <a:buFont typeface="+mj-lt"/>
              <a:buAutoNum type="alphaUcPeriod" startAt="4"/>
            </a:pPr>
            <a:r>
              <a:rPr lang="es-GT" sz="4000" b="1" dirty="0">
                <a:effectLst>
                  <a:outerShdw blurRad="38100" dist="38100" dir="2700000" algn="tl">
                    <a:srgbClr val="000000">
                      <a:alpha val="43137"/>
                    </a:srgbClr>
                  </a:outerShdw>
                </a:effectLst>
                <a:latin typeface="+mj-lt"/>
              </a:rPr>
              <a:t>¿Cuáles son las consecuencias de rechazar la Palabra de Dios? </a:t>
            </a:r>
          </a:p>
          <a:p>
            <a:pPr marL="971550" lvl="3" indent="-514350" algn="just">
              <a:buFont typeface="+mj-lt"/>
              <a:buAutoNum type="arabicParenR"/>
            </a:pPr>
            <a:r>
              <a:rPr lang="es-GT" sz="3600" dirty="0">
                <a:latin typeface="+mj-lt"/>
              </a:rPr>
              <a:t>Se corre el riesgo de ser conquistados por el    enemigo, V.10.</a:t>
            </a:r>
          </a:p>
          <a:p>
            <a:pPr marL="971550" lvl="3" indent="-514350" algn="just">
              <a:buFont typeface="+mj-lt"/>
              <a:buAutoNum type="arabicParenR"/>
            </a:pPr>
            <a:r>
              <a:rPr lang="es-GT" sz="3600" dirty="0">
                <a:latin typeface="+mj-lt"/>
              </a:rPr>
              <a:t>Se vive una vida egocéntrica, engañosa y    fraudulenta, V.10.</a:t>
            </a:r>
          </a:p>
          <a:p>
            <a:pPr marL="971550" lvl="3" indent="-514350" algn="just">
              <a:buFont typeface="+mj-lt"/>
              <a:buAutoNum type="arabicParenR"/>
            </a:pPr>
            <a:r>
              <a:rPr lang="es-GT" sz="3600" dirty="0">
                <a:latin typeface="+mj-lt"/>
              </a:rPr>
              <a:t>Se vive con una falsa esperanza, V.11.</a:t>
            </a:r>
          </a:p>
          <a:p>
            <a:pPr marL="971550" lvl="3" indent="-514350" algn="just">
              <a:buFont typeface="+mj-lt"/>
              <a:buAutoNum type="arabicParenR"/>
            </a:pPr>
            <a:r>
              <a:rPr lang="es-GT" sz="3600" dirty="0">
                <a:latin typeface="+mj-lt"/>
              </a:rPr>
              <a:t>Se convierten en unos desvergonzados, V.12.</a:t>
            </a:r>
          </a:p>
          <a:p>
            <a:pPr marL="971550" lvl="3" indent="-514350" algn="just">
              <a:buFont typeface="+mj-lt"/>
              <a:buAutoNum type="arabicParenR"/>
            </a:pPr>
            <a:r>
              <a:rPr lang="es-GT" sz="3600" dirty="0">
                <a:latin typeface="+mj-lt"/>
              </a:rPr>
              <a:t>Se es capaz de culpar a Dios por los resultados de su vida pecaminosa, V.14.</a:t>
            </a:r>
          </a:p>
          <a:p>
            <a:pPr marL="971550" lvl="3" indent="-514350" algn="just">
              <a:buFont typeface="+mj-lt"/>
              <a:buAutoNum type="arabicParenR"/>
            </a:pPr>
            <a:r>
              <a:rPr lang="es-GT" sz="3600" dirty="0">
                <a:latin typeface="+mj-lt"/>
              </a:rPr>
              <a:t>Se es candidato a sufrir el juicio de Dios, V.13, 15-17.</a:t>
            </a:r>
          </a:p>
        </p:txBody>
      </p:sp>
    </p:spTree>
    <p:extLst>
      <p:ext uri="{BB962C8B-B14F-4D97-AF65-F5344CB8AC3E}">
        <p14:creationId xmlns:p14="http://schemas.microsoft.com/office/powerpoint/2010/main" val="24397216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1132</TotalTime>
  <Words>836</Words>
  <Application>Microsoft Office PowerPoint</Application>
  <PresentationFormat>Panorámica</PresentationFormat>
  <Paragraphs>50</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Calibri</vt:lpstr>
      <vt:lpstr>Calibri Light</vt:lpstr>
      <vt:lpstr>Wingdings</vt:lpstr>
      <vt:lpstr>Tema de Office</vt:lpstr>
      <vt:lpstr>PECADO, CASTIGO Y PROMESA DE RESTAURACIÓN.</vt:lpstr>
      <vt:lpstr>Presentación de PowerPoint</vt:lpstr>
      <vt:lpstr>INTRODUCCIÓN:</vt:lpstr>
      <vt:lpstr>LA PALABRA DE DIOS ES RECHAZADA  Jeremías 8:4-9.</vt:lpstr>
      <vt:lpstr>Presentación de PowerPoint</vt:lpstr>
      <vt:lpstr>Presentación de PowerPoint</vt:lpstr>
      <vt:lpstr>LAS CONSECUENCIAS DE RECHAZAR LA PALABRA DE DIOS  Jeremías 8:10-17.</vt:lpstr>
      <vt:lpstr>Presentación de PowerPoint</vt:lpstr>
      <vt:lpstr>Presentación de PowerPoint</vt:lpstr>
      <vt:lpstr>LA PROMESA DE UN NUEVO PACTO  Jeremías 31:31-34.</vt:lpstr>
      <vt:lpstr>Presentación de PowerPoint</vt:lpstr>
      <vt:lpstr>Presentación de PowerPoint</vt:lpstr>
      <vt:lpstr>Presentación de PowerPoint</vt:lpstr>
      <vt:lpstr>DISCIPULADO Y   MINISTERIO EN ACCIÓN</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MINISTERIO DE LA RECONCILIACIÓN</dc:title>
  <dc:creator>Alberto A. Gaitan Ortiz</dc:creator>
  <cp:lastModifiedBy>David Rodríguez Zamora</cp:lastModifiedBy>
  <cp:revision>223</cp:revision>
  <dcterms:created xsi:type="dcterms:W3CDTF">2018-04-23T20:17:41Z</dcterms:created>
  <dcterms:modified xsi:type="dcterms:W3CDTF">2022-05-23T22:44:10Z</dcterms:modified>
</cp:coreProperties>
</file>