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9" r:id="rId3"/>
    <p:sldId id="258" r:id="rId4"/>
    <p:sldId id="276" r:id="rId5"/>
    <p:sldId id="261" r:id="rId6"/>
    <p:sldId id="262" r:id="rId7"/>
    <p:sldId id="281" r:id="rId8"/>
    <p:sldId id="282" r:id="rId9"/>
    <p:sldId id="265" r:id="rId10"/>
    <p:sldId id="264" r:id="rId11"/>
    <p:sldId id="266" r:id="rId12"/>
    <p:sldId id="283" r:id="rId13"/>
    <p:sldId id="268" r:id="rId14"/>
    <p:sldId id="284" r:id="rId15"/>
    <p:sldId id="285" r:id="rId16"/>
    <p:sldId id="269" r:id="rId17"/>
    <p:sldId id="270" r:id="rId18"/>
    <p:sldId id="274" r:id="rId19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344"/>
    <a:srgbClr val="0080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D3E3A7-207A-4677-BAA2-2B1321BF9E9B}" type="doc">
      <dgm:prSet loTypeId="urn:microsoft.com/office/officeart/2005/8/layout/target3" loCatId="relationship" qsTypeId="urn:microsoft.com/office/officeart/2005/8/quickstyle/3d1" qsCatId="3D" csTypeId="urn:microsoft.com/office/officeart/2005/8/colors/accent2_2" csCatId="accent2"/>
      <dgm:spPr/>
      <dgm:t>
        <a:bodyPr/>
        <a:lstStyle/>
        <a:p>
          <a:endParaRPr lang="es-GT"/>
        </a:p>
      </dgm:t>
    </dgm:pt>
    <dgm:pt modelId="{D8C02094-C44A-429F-825E-3C455542FE27}">
      <dgm:prSet/>
      <dgm:spPr/>
      <dgm:t>
        <a:bodyPr/>
        <a:lstStyle/>
        <a:p>
          <a:pPr rtl="0"/>
          <a:r>
            <a:rPr lang="es-GT" dirty="0"/>
            <a:t>DISCIPULADO Y MINISTERIO EN ACCION</a:t>
          </a:r>
        </a:p>
      </dgm:t>
    </dgm:pt>
    <dgm:pt modelId="{2CCB0A4F-2503-42B7-95D2-05D91921C552}" type="parTrans" cxnId="{0E054166-FFBF-4B08-8F06-ED41517B6F33}">
      <dgm:prSet/>
      <dgm:spPr/>
      <dgm:t>
        <a:bodyPr/>
        <a:lstStyle/>
        <a:p>
          <a:endParaRPr lang="es-GT"/>
        </a:p>
      </dgm:t>
    </dgm:pt>
    <dgm:pt modelId="{CC5B51A4-487C-4CBF-8424-A4C2F6B429B6}" type="sibTrans" cxnId="{0E054166-FFBF-4B08-8F06-ED41517B6F33}">
      <dgm:prSet/>
      <dgm:spPr/>
      <dgm:t>
        <a:bodyPr/>
        <a:lstStyle/>
        <a:p>
          <a:endParaRPr lang="es-GT"/>
        </a:p>
      </dgm:t>
    </dgm:pt>
    <dgm:pt modelId="{6D62A1C4-3910-4EB5-84CC-8EB62985B035}" type="pres">
      <dgm:prSet presAssocID="{E3D3E3A7-207A-4677-BAA2-2B1321BF9E9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9E4298-169A-4899-AA8C-4EE6247C0168}" type="pres">
      <dgm:prSet presAssocID="{D8C02094-C44A-429F-825E-3C455542FE27}" presName="circle1" presStyleLbl="node1" presStyleIdx="0" presStyleCnt="1"/>
      <dgm:spPr/>
    </dgm:pt>
    <dgm:pt modelId="{081C121D-D826-4DB2-94A5-5D4C669E9436}" type="pres">
      <dgm:prSet presAssocID="{D8C02094-C44A-429F-825E-3C455542FE27}" presName="space" presStyleCnt="0"/>
      <dgm:spPr/>
    </dgm:pt>
    <dgm:pt modelId="{A1CB4D3F-009D-43AB-A1C1-16028FC0693D}" type="pres">
      <dgm:prSet presAssocID="{D8C02094-C44A-429F-825E-3C455542FE27}" presName="rect1" presStyleLbl="alignAcc1" presStyleIdx="0" presStyleCnt="1"/>
      <dgm:spPr/>
    </dgm:pt>
    <dgm:pt modelId="{291016FB-4752-44DB-99C3-44530AD9402A}" type="pres">
      <dgm:prSet presAssocID="{D8C02094-C44A-429F-825E-3C455542FE27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E70BD00-3284-4C5C-8FDA-46A80A09BE41}" type="presOf" srcId="{D8C02094-C44A-429F-825E-3C455542FE27}" destId="{291016FB-4752-44DB-99C3-44530AD9402A}" srcOrd="1" destOrd="0" presId="urn:microsoft.com/office/officeart/2005/8/layout/target3"/>
    <dgm:cxn modelId="{E2984203-7FA2-4997-B569-45BE6F226E4B}" type="presOf" srcId="{E3D3E3A7-207A-4677-BAA2-2B1321BF9E9B}" destId="{6D62A1C4-3910-4EB5-84CC-8EB62985B035}" srcOrd="0" destOrd="0" presId="urn:microsoft.com/office/officeart/2005/8/layout/target3"/>
    <dgm:cxn modelId="{0E054166-FFBF-4B08-8F06-ED41517B6F33}" srcId="{E3D3E3A7-207A-4677-BAA2-2B1321BF9E9B}" destId="{D8C02094-C44A-429F-825E-3C455542FE27}" srcOrd="0" destOrd="0" parTransId="{2CCB0A4F-2503-42B7-95D2-05D91921C552}" sibTransId="{CC5B51A4-487C-4CBF-8424-A4C2F6B429B6}"/>
    <dgm:cxn modelId="{27B33249-862A-4D5C-B9AF-F02FA1686AAD}" type="presOf" srcId="{D8C02094-C44A-429F-825E-3C455542FE27}" destId="{A1CB4D3F-009D-43AB-A1C1-16028FC0693D}" srcOrd="0" destOrd="0" presId="urn:microsoft.com/office/officeart/2005/8/layout/target3"/>
    <dgm:cxn modelId="{BB406293-8285-45C7-9C79-E7D91801D331}" type="presParOf" srcId="{6D62A1C4-3910-4EB5-84CC-8EB62985B035}" destId="{209E4298-169A-4899-AA8C-4EE6247C0168}" srcOrd="0" destOrd="0" presId="urn:microsoft.com/office/officeart/2005/8/layout/target3"/>
    <dgm:cxn modelId="{41996A16-5D41-4A9A-88C9-EC4C1BFCE1A7}" type="presParOf" srcId="{6D62A1C4-3910-4EB5-84CC-8EB62985B035}" destId="{081C121D-D826-4DB2-94A5-5D4C669E9436}" srcOrd="1" destOrd="0" presId="urn:microsoft.com/office/officeart/2005/8/layout/target3"/>
    <dgm:cxn modelId="{A7D8E281-47CB-4144-8FA7-D203020EED0B}" type="presParOf" srcId="{6D62A1C4-3910-4EB5-84CC-8EB62985B035}" destId="{A1CB4D3F-009D-43AB-A1C1-16028FC0693D}" srcOrd="2" destOrd="0" presId="urn:microsoft.com/office/officeart/2005/8/layout/target3"/>
    <dgm:cxn modelId="{C026084B-8FBE-4E13-9F3D-0224EF81A9C6}" type="presParOf" srcId="{6D62A1C4-3910-4EB5-84CC-8EB62985B035}" destId="{291016FB-4752-44DB-99C3-44530AD940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E4298-169A-4899-AA8C-4EE6247C0168}">
      <dsp:nvSpPr>
        <dsp:cNvPr id="0" name=""/>
        <dsp:cNvSpPr/>
      </dsp:nvSpPr>
      <dsp:spPr>
        <a:xfrm>
          <a:off x="0" y="0"/>
          <a:ext cx="2160240" cy="216024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CB4D3F-009D-43AB-A1C1-16028FC0693D}">
      <dsp:nvSpPr>
        <dsp:cNvPr id="0" name=""/>
        <dsp:cNvSpPr/>
      </dsp:nvSpPr>
      <dsp:spPr>
        <a:xfrm>
          <a:off x="1080119" y="0"/>
          <a:ext cx="9435480" cy="21602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000" kern="1200" dirty="0"/>
            <a:t>DISCIPULADO Y MINISTERIO EN ACCION</a:t>
          </a:r>
        </a:p>
      </dsp:txBody>
      <dsp:txXfrm>
        <a:off x="1080119" y="0"/>
        <a:ext cx="9435480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33C2B-F785-4AF2-9E05-94A13612FA40}" type="datetimeFigureOut">
              <a:rPr lang="es-GT" smtClean="0"/>
              <a:t>19/04/2022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ED7F9-056A-4783-9EEE-66EAC70B3C8F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7636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D7F9-056A-4783-9EEE-66EAC70B3C8F}" type="slidenum">
              <a:rPr lang="es-GT" smtClean="0"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4528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D7F9-056A-4783-9EEE-66EAC70B3C8F}" type="slidenum">
              <a:rPr lang="es-GT" smtClean="0"/>
              <a:t>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7857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ED7F9-056A-4783-9EEE-66EAC70B3C8F}" type="slidenum">
              <a:rPr lang="es-GT" smtClean="0"/>
              <a:t>12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7322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0875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78885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2265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178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58829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1649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5589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65463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86163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9769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80840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74BD-406D-41E7-A18D-122F0F0E0C66}" type="datetimeFigureOut">
              <a:rPr lang="es-PY" smtClean="0"/>
              <a:pPr/>
              <a:t>19/4/2022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7DC0-B06B-41F3-8AE5-4937DD851C1E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50920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56" y="1625305"/>
            <a:ext cx="5547360" cy="48280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51384" y="385763"/>
            <a:ext cx="8208912" cy="2107133"/>
          </a:xfrm>
        </p:spPr>
        <p:txBody>
          <a:bodyPr>
            <a:noAutofit/>
          </a:bodyPr>
          <a:lstStyle/>
          <a:p>
            <a:pPr algn="just"/>
            <a:r>
              <a:rPr lang="es-GT" sz="7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 LLAMAMIENTO DE JEREMÍAS</a:t>
            </a:r>
            <a:endParaRPr lang="es-PY" sz="7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utoShape 2" descr="data:image/jpeg;base64,/9j/4AAQSkZJRgABAQAAAQABAAD/2wCEAAkGBxQQEhQUEhQUFRUVEhUVEhgVFBcVFhUYFREWFxQVFxgYHCggGBonHRcVITEhJSkrLi4uGB8zODMsNygtLisBCgoKDg0OGxAQGy0mICQsLy8sLCw0LDQsLCwsLCwsLiwsLCwsLCwsLCwsNCwsLCwsLCwsLCwsLCwsLCwsLCwsLP/AABEIAMwAzAMBEQACEQEDEQH/xAAcAAABBQEBAQAAAAAAAAAAAAAAAQIEBQYHAwj/xABEEAABAwEDCAcEBwYGAwAAAAABAAIDEQQSIQUGMUFRcYGREyIyYaGxwQdCctEUM1JigpLhIyRDU6KyFRZjwuLxJZPw/8QAGwEBAAIDAQEAAAAAAAAAAAAAAAQFAQMGAgf/xAA6EQACAQIDBQUGBgICAgMAAAAAAQIDBAURMRIhQVFhEzKBkbEUIkJxofAVI1LB0eEkM0PxNMIGYrL/2gAMAwEAAhEDEQA/AO4oAQAgBACAEBUW/OWzQ1DpWkjU3rHwUWre0aesibRw64q74x89xAbng1/1Vnnk7w0Ac6qOsSjLuQkyU8IlH/ZUivEf/mhw7VktI3NafVe/bmtacjz+GJ6VYfUT/N7B2oLS3fGPQrz+JQ4wkvAz+Ezek4PxAZ62bX0jd8bvRZ/E7fi8vAx+DXPDJ+KPRuedkPvuG9jh6LKxK3fxep5eD3a+H6o9mZ12Q/x2jfUei2q9oP4ka3hl0vgZ6szksp0Tx86eaz7ZQ/Wjw8PuV8DPduWLOdE8X/sb81sVek/iXma3aV18D8merLfE7RJGdz2n1WVVg9JLzPDoVVrF+TPdrwdBB3L2mnoa2mtRyyYBACAEAIAQAgBACAEAIAQAgKvLmXYrI2rzVx7DB2nfId6jXN1Cgve14ImWllUuZZR04vgiibk+1W/rWl5ghOiNuBI+9X15KCqVe631Xsx5Fi69rZe7RW3Pm/2/rzJUMdjsmEcYe4a+0fzFe0rWhuis2a5O8ud85ZL74BJnE/3WtA5o76XBCOHQ+JtnkM4Jfu8l49tqHv8AD6XUeM4ZNjeSz7bU6Hl4fS6jxnE7XG08169ul+lHn8OjwkxDl0HtQsP/AN3hPbE9Yoz7C1pNjTlOA6bMzk35LHtFLjTX0M+zV1pVf1/ka602R3aszfytWHUt3rTMqndx0qv6jDFYDps4/L+qx/ifoPWd+v8AkGOyfk938Km6o9U7OzfAyq+IR+LPyPM5CyadTubl59ns+v1PftuIrl9BW5v2L3JZGbnkeiK1tfhk14mHfXvxQT8D0bkOH3bdaBumK9q3prStLzPDvKvGhHyHtyIfcyhNxfe8ysq2fw1meXeL4rePkejck2j3coni1h9V67GvwrfRfyeXc2/G3+r/AIFGTbaNFta7fGFlUbpf8qfgY9osnrRa8SJlq126yRdI+eJwvBoAjxNVruKt1QhtSkvI3WtKyuamxGEl4l1mnloWyzh+F9pLJANThr7qih4qda1u1pqT14lfiFp7NWcOGq+RcqQQQQAgBACAqs4sstskV7S92EbftO+Si3dyqEM+PBEyytJXNTZ4LVlRkbJPR1tdsN6V2IB9zYANvkodChs/5Fx3vQn3N1t/41tuivr/AF6nllLKr5jTst1Aeq11rmVTojZb2sKSz1ZXqOSgQyCAEAIAQwCAEAqAEAIAQAgBACAUErObGSD2gSXLNZ2b3ngz/ktmJbqVOBrwdbVerPw+v9GV9nGXvo1qDHGkc9GOroDq/szzJHFerGrsTy4MsMYte3t9pax3+HH+TtKuzigQAgBACAx2TG/TrW+0OxigNyLYSMb3ryVPRyurh1X3Y6ff1L2u/Y7VUY96e9/f0EyxlAzPw7LcGj1Xi5rupLoe7W3VKHV6lfVRyULVDAVQAgBACyAQAgBACAEAIAQAgBAKgPWysvPaNrh5r3BZySPFR7MG+hW+1Sej2t+zF/cf0WcSedaMeSNmBxypSlzZy6R+laki+g959JZHc8wQmQ1eYmF57ywVXQwz2VmfPbjZVWWzpm8iYvRpBACArM5bV0VllcMDcIG92Hqo15PYoya5EuxpdpcQi+ZUWVn0awRtGBkFT+LE+ChRXY2iS1f7k+b9ovZSekf2KZQSxFQAgBMzAIAWQCAVAFUMBVAFUAIBUALIBACAEBOyJHemZ3GvIKRbLOqiNdyyosxntNtN60Sdxazk2qjXT2rt9CzwuGzax67zE2Sz9LJHGP4kjGfneG+q2U45ySJ7nsRc+Sb8j6aAV+fPRUAIAQGaz9f+7tYNMkrGjnX0Vbij/J2ebSLXB4/nuT4JsbnMbvRMGgN+Q9Frvnlsx6GzDltbc+bKKqr8yyFQDmsJxAJA00BoFlJvRGG0tzY0oZBAKgBDALIBACZgEALIFQAgBDAIBUBb5sMrKTsYfEqbYrOo30IGIPKmlzZyzPS035nnbLIeAdQeCrYvaqzl1Ojt4bFGMeiPDMOzdLlCzClQJL5/A0kHmAp1ss6iNOIT2LWb6ZeZ9Bq6OIBACAEBl86v2lpsUX+o55/Ddp/uVXfe9WpQ65/f1LfDvcoVqnTLzzI+c0tZyNjQPVR7+WdXIkYfHKjnzZU1UPMnC1TMGvzbhuwg/aJd6DyV5Yw2aWfPec/iE9qs1y3FhJZ2O0tad4CkunF6oixqTjo2RZcjwu9wDdULVK0pPgbo3laPxEWTNyM6C8cQfMLTLD6b0bRvjiVVapMiyZtH3ZBxC0vDnwkbo4muMSLJkCYaLp3H5rTKxqrQ3xxCi9c0RZMmyt0xu4CvktUrerHWLN0bmjLSSI7mEaQRvBC1NNao3KSejG1WDIVQAgBAKsgEAIC8yE65FNJsb5NJPorC092nOZW3q26sIHFsuPq/h5lVFsvdzOqNH7ILNftxd/LgefzFrfVW9kvfKrGp7NtlzaO1q0OSBACAEBmZh0mVG7IoPEkn1VZL3r5LlEt4e5hz/wDtIp8ry3ppD94jlgq65ntVZPqWNrDZoxXQiVWjM35DmAkgDSSAOJWVveRh5JZs6FBHca1uwAcguohHZilyOTnLak5cx69HkVACAEAIAQCOaDpAKw0nqZTa0I8lgidpY3ktcqFOWsUbY3FWOkmRZMgwnURucfVaZWVJ8MjdG/rLjmRZM2m+69w3gFaZYfHgzfHE5cYoiyZuPHZc08wtUsPmtGjdHEqb1TIsmRZm+5XcQtMrOsuBvje0HxIslkkbpY4fhK0ulOOqZujVpy0kjxK8GwtbQ/o8nSu0F1QOJAU1vYspPmQIrbv4rkcXyq6sju405BQKCygjqDoPsSs2NqkpqiY0/nc4f2K3sVqygx+e6nD5v0/s6orA5sEAIAQGYyM69bbZJ9gNYDuGPkqq3e1dVZ8txb3K2bSjDnvM1JJeJO0k8yqaUs22XUY5JISqZmciyzfhvzs2N6x4aPGil2UNusum8h309ig+u43K6M5krMuZaZZGtc8E3nUAbSuipOKjXV1G3ipS4kuzs53MnGLyyIEGelldpL272GnhVR44pbvjkSp4Pcx0SfiWEGX7M/szx7i4NPJ1CpMbuhLSaIs7G5hrB+WfoT2StdoIO4gremnoRXFrVD1kwCAEAqAEAIAQAgBAeb4Gu0tB3gLy4ReqPSnKOjPC2ZNjmj6J7epUGgJGg1Gha6lCnUhsSW420rmpSqdpF7zJW/2X2SQktdMwk1wcHDHT2gT4rR7DT4ZosoY3cLvJP76F1mfm03JsT42vMl+QvqQAey1oGHwqRRpdmskQ769d1NSayyWRfF1NK2kIVACAEBjs3Zf3W1TfzJJCOIw/uVHaT/x6tXm2X15H/Io0uSRnQ5VGZb5C3lnMxkajMyD6x+5o8z6K5wmGe1PwKXF6ndh4mnVyUpz32g2q9O1g0MZU73GvkBzXOYzVzqKHJep1GCUtmk5839EZQqoLsYQsmQZI5uLSW/CSPJbIzlHRmJRjLvLMmwZftMfZnkG91fNSIXleOkmR52NtPWCLCDPi1s0uY/4mD/bRSoYnXWuTIs8GtZaJr5P+cyxs/tGePrIGnaWuI8CD5qTHFn8USJPAI/BN+KLOz+0OzntskZwDvIqRHE6T1TREngVdd1pllZ88rG/+MGn77XN8SKeK3xvqEviIs8Ku4/Bn8smWlmylDJ9XLG/4XtPkVIjUhLutMhzoVYd+LXzTJQK9moEAqAEAIAQAgPG04gD7TgOGk+SA90AICJlea5BK7RSN5G+6aeK03E9ilKXRm62ht1Yx5tGWYOiyW0aL553nV8lTP8vD11/dl1/sxF9P4M3eVNmXOQF9FnaGzmdAzaguWdm13XP4v0ouqw+nsW8eu/zOTxGpt3Eum7yLMlTSEcly1aelnkfteabhgPJcZeVe0ryl1O4s6XZUIx6GhzOyDFPE98zL1X3WYubSgxIoRrPgrPDLKnVpuVRZ79xWYpf1aNWMKTy3ZvQsLTmLA7sPkZxDh4ivipc8IovutoiU8crrvJP6FTaswZB9XKx3c4FviKqLPB5ruyRNp47Tffi18jLZTsDrPI6OS7ebSt01pUVHhRVtajKjPYlqXFvcQrwU4aEIrwjeNIXoDCF6RkaVkDCF6QJEGU5o+xLI3ZR7vKq3RqzjpJmqdvSn3op+BZWfPK2s0Tk/G1rvMVW+N5WXxESeFWk/g8s0Wlm9pNpb244n7g5hPGpHgt8cRqcUiLPAaD7smvJ/wWtm9prP4kDx8LgR40W+OIx4xIc//j8/gmvEtLP7QrE7tOez4o3Ef01W5X1F8SJPBLqOiT+TX7mgyZlOK0tvwvD21pUV07MVJhOM1nFldWoVKMtmosmS17NR5aXjY1teLtHgDzQHugBAUmeU12ySfeut5uCg4lPZtpE/DIbVzHpvKbOo9FZbPGNgrwYPUqsxJ9nbU4fehZYau0uak/vUyJeVQ7TL7ZQ+ywmR7GDS5zW8yAvdKG3NR5vI81JqEHLkmzrEbQ0ADQAAOAXdxWSyRwcpOTbZCy9auis8rtdwhu84DzWi6q9nRlLoSLOl2teMev0OUkLijuDaZCzmscMTITM1jmjrXw5gvHE0c4BpxO1dZYVqKoxgnwOUv7S5nWlPZzT0y37jRwW5kgqx7XA6C1wPkrBNPQq5QlHc1kehmWTycet9p6aaaX+ZK5w+EdVn9LWrk72pt15M7uypdlQjHoRyFGRKLLI2b81rP7NvVri92DR89wUq3talburdz4ES6vqNsvfe/ktTZ5P9n0LQDM98h1gG43wx8Vb08LprvvMoa2O1pf60l9WW8eaFjH8BvFzz5uUlWNuvh9SG8Uu38fp/BGtOYtjeMI3MO1r3f7iQvLw+g9Fl4s2Qxi7i98s/ml+2RlMuez2SMF1nd0oHumgfw1FQq2HTjvhv9S2tccpzezVWz14GKljLSQ4EEGhBFCD3qvaa3MvIyTWaPMrKPQ1ZAhXoydl9ndi6GwxVFDJWU/jNR4UV9aw2aSOFxOr2lzJ8t3kaVSCAedmxvHa48hggPZACAzWexvNgiGmSdo3gfqQqrFXnCFP9UkWuFe7KdR8IlVn9J+1jb9mMn8x/4quxuX5kY8kWGCR/KlLm/QyypC6LzM6zX7QDTBgLuOgeatMIpbdwny3lZi1XYt2ue46CutOTMtn7aqRsj+068dzf1Kpsaq7NJQ5v0LrBaWdSU+S9TClc0dMMc2ulekzJH+itBqBdO1pLDzaQVuhcVYaSZ5lTjLdJZkltvtDAQy0zAEEUJbIKH4waKZDE68dzeZGlh1tJ5uCIrGXQANAAHJQW83mTkabNLNj6SeklqIgcBoLyPIK1sLHtvfn3fUqMSxLsPy6fe9P7OkwxNY0NaA1oFAAKALooxUVkluOUlJye1J5s9KrJ5CqAVAU2dOcLLBCZHdZ7jdiYNL3UwHcBpJWqtWjSjtMlWlrO4qbEfFmZnyM3KljZMHMdag3rua24HO0mNw7tAPd3qDOjG5pKce997mWtK6nYXDpTT2Pvev4OcyxlpIIoQSCDqINCFUb08mdRGSks1oeZXoyOgsxleyNumR7WD8RoTyxWynHakkaq1RU6cpvgj6CgiDGta3ANaGgbABQLo0slkfPZScm2xZX3Wk7B/wBLJgdCy60DYAgHoAQGby1+0t1kZqYHSczh/YFVXfv3dKPLN/fkWtp7lnVnzyX35mbzvlvWp/3Q1vIKkxWe1cvpuLnC4bNtHrvKZVpYmzzGs1I5JD7zg0bmjHxPgulwOllTlU5vLyObxurnOMOSz8zTq9KQ55njaektBGpjQ0eZ8/Bcpi9XbuMuSyOswmlsW6fN5nlm3kUWt7w4lrWtrUbScNPFa8Ps1cyabySNl/eu2imlm2yyteY7x9XK13c4FviKqbUwWa7kk/mQ6eOU334tfLeU1qzatMemIkbWkOHgaqFPDrmGsfIsKeJW09J+e71KmaFzTRwLTsII81FlCUd0lkTYzjJZxeZLyHk02mZrNWl52NGn5cVItKDr1VDhx+RHvblW9Fz48PmdYs8QY0NaKBoAAGoBdfGKilFaI4ic3OTlLVnrVejyFUAtUBDyvlSOyxOllddY0cSdTQNZJwAXmUlFZs2UaUqs1CC3s4vlnKklsmdNLhqiZqjZqaO/WTtXO3Ny60uh21lZxtqaiteLLHM/Lhsc4qf2b+rINWOh28fNZtLjsp79Hqa8Ss1c0t3eW9fwWftLySI5WzsHVmwdTRfArXiMeBUrEKKUlUXHUhYHdOUHRlrHT5GJIVci/NF7PbH0tuYToiY6Q7+y3xceSn2ENqpnyKjGquxbbPN5HYDIrs448pHXi1u13g3H5ICYgBACAzln6+UpDqjhDeJ/7VVH379v9MS1n7lhFfqkY3K0t+aR217vOi5q6nt1pS6s6K2jsUYx6IiKObjpWQ7N0UEbdd2p3uxK7expdlbxj09TjL2r2leUuvoS5pA1pcdABJ4CqlSaSzZGjFyaS4nK7TKXvc46XOJ5lcJWqOpUc3xZ3VKChBRXBGtzMLWRHrNvPfWlRWgwGHNdLg0FGg5cW/Q5zGZylWSy3JepounVuU4dOgOb52W0zWuTHqxBkTRqvAXnnfVwH4VzOL1FKso8kdbg9PYt8+bzNHmDZA2N0h0vdQbm/r5Kdg9LKm6nP9itxuttVVTXBfVmtvjargpBQ5ALVAedotDY2l7yGtaCXE6ABpKw3lvZmMXJ5I4/nPl52UJb2IgYT0DT7x0dK4bTqGoKgvrvtHsx0Oxw2wVvDal3n95FSVALUYQsg6Dbn/SsjXji6JgNe+E0P9NRxV4vzbPfwXocsl7PieS0b/8A1/ZzkqnOqOgey2x0ZNMffeI27mDHxceSusPhlBy5nK49W2qsafJepu6qwKEdZhV5P2W04k1PgAgJaAEAIDL5CkrLbpjqeWjcwH5BU1rLOrXqvhu8sy4u4/l0KXT1yMQTXFcs2dLpuJOTbN0srGfaeAd1cfCq3W1LtasYc2abir2dKU+SOmrvNDiCozqtNyzv2v6nPT4VUDE6vZ20uu7zJ+GUtu4j03+Rz0rjTriPNZmuNS0V0A6HDcRiFtp1pw7ryDSksme0Fpni+qtErRscRI3dSQGnBTqeKXEOOZFqWFvU1ivT0LCDOm0s7bYpN16M+oJ5Kwp40vjiQKmCU33JNfMpWkmrndpznPdrxc4mlddK04KnuKva1XPmXNGmqcFBcEdKzfZds0QH2AfzGp811dhHZt4JcvXecdiEtq5m+vpuLG8pZDFvIBQ5AYLP61zzO6ERyNs7SC9100mdpAw9weJCqsRrVEtmKeXM6HB6FH/ZKS2uC5f2ZEqiOlGEL0jI0hZBvc3T/wCKnB0XZv7VeWX/AIz8TlsS/wDPjl0OdXqNqdlfBVHHI6k7DmjY+gscLSKOLA93xP6x810lCGxTSODvqva3E5dS4BW4iEiwjq1+0SeGgeAQEhACAZLIGtLjoAJPAVWJS2U2+BmK2mkjH5JNzJ0rycZC48TQLn6D2LCc+Lz/AIL6ulO/hBaLIygXOl6XWa0NZS77DTTecB6q3wWltV9rkiqxeps0NnmzVXztK6w5gzOdtoq5jNgvHjgPIrncdq740/H9l+50GC0t0qngVOTMnutEgjZQEgmp0Cg104c1T21vK4qbES2uLiNCG3ImWrNe0s9wOG1jgfDA+Cl1MKuYfDn8iPTxS2n8WXzKi0WZ7O21zd4IUKdKcN0k0ToVIT7rTPArybBpWTJ0TIklbPF8AHLD0XZ2Ms7eHyOJv45XM11J95SiILeQC3kAVQEK2ZIgm+siYTtpR35hQrRUtqVTvRRJpXtxS7k2vTyZSWzMeF31b3sPf1h44qHUwum+62izpY7Wj30n9Cgt2ZVoZUsuSD7po7k70JUKphtaPdyZZ0cbtp7pZx+enmi1t7DZMjva8Fr3tLaHSHSvu05YqfCLo2uUtSsc1c4inHel+xh7BY+mlii+3I1p3Vq7wBVXbQ26iR0V3V7KhKfJHaxgulOBB5NDTTTDecAgLKNl0ADQAAOCAcgBAV2cMtyzTH/TI5inqo15LZoTfQk2cdqvBdSktVkf/h8cbGlzjdqAN5Kqq1Kp7BGEFm3l/JZUqsPbpTk8kv8AozTslTDTE/8AKVRuzrrWDLlXdF6SRf5u2YxxkuBDnO1iho0UHiSuhwWhKnSlKSybfoUOL1lOooxeaS9S0qrkqTFZXmvyvPfQcMFxeJ1e0uZPlu8jsMPpdnbxXj5l1mZHdL5D3MHmfRWeBUu9U8Cuxqr3afiaj6UuhKAR84OBod4qsNJ6mU2t6MNni+NszI442NPRl8haKaXXWYDDU/kudxelSp7OxFJ9DpcHnVqRlKcm1osyhKpC6NhmnaqxXDpY6nB2I8a810+D1VKjscn6nMYzR2a23zXoX1VblMFUAtUAtUAt5ALeQHhb7c2CN8jzRrGknadgHedC8ykorNnunTdSShHVnNM6bY9zYYJCS8uda7QCa3HSV6KL8LTSncqm+qNQUXq950+F0YupKpHRe6uuWr8WSMwLLftZfqiiJ/E83W+AcvGGQzm5cj1jtXZoqHN+h0uquzkx8LauaO+v5f1IQFmgBACAo89b30OUtBN0BzgNN1pq6nBQsQpyqW8oxLDC8vaop8d3ic8i9osgAAc4AYAXG+hVMri8islJffgdJLBKTebX1ZKj9pb9bhxjd6L2r2+XL6fyangNN8PqbYzOeGl3auiurGlSugp7WwtrXicnVUVNqOmZ4Wua4xztjSfDBYrVFTpym+CbM0afaVIw5sxBXAuTk82dukluQ0vkFDHLJGRXsO6prtaeq7RrCk215Vt+49xqq29Kr34p/fPUlQ5dtTNJjlH3gY3c21FeAVtSxt/HHyK6pg9GXcbRNhzvaPrYpY+8ASM5tN7wVjSxW3nxyIFTB60e60/p/X1KO02rp5pZRi1zg1mkdRjaDA6Mbx4qjxSuqlfdoi8w+i6NBRevEYVXE0l5ItvQyAmt09V9Nh17xpU2yuewqqT04kW9tu3pOK11XzNtZbSHYVxpXuc06HDu8iuvhNSWaOOqU3B/e58iRVezWFUAtUAtUAj5A0EkgACpJwAA1lDKTbyRist5dbIBO8E2aN/7szXaph2X0/lNxI2nHYolWqstp6LTqy4trWUX2Ue++8/0x5fNmQq5znySGskji957zqHcNC5+tVdSbbOpo0o0oKEeBvfZ1ZbsL5Nckhp8LOqOFanirzD6ezSz5nK43V27jZ5I1lVPKclWBuJOwAep9EBOQAgBAI5oIIIBBFCDiCDpBQym080fPmeGRDYbU+IdjtRH7jtA4YjgqKvS7OeR3dle+0UVN66P5kfNmxdPaoY9RkDnfCzrO8BTilCG1NIzd3XZUJz6fV7jtRdVXpwREynZ3SxlrSATTTiMNq0XNHtqTp55Zki1rKjVU2s8jMT5MnZpjvDbG694Gh81zdXBa8e60zoqeKW89Xl8yE+QA0dVp2OBb5quqWtan3osnQqwn3XmKtBsGlZMjSFkyNIXoyNKyZLDJ+UrgDH3roNWOb24ydJbtG1pwKtLG/7L3J936r+uhW3th2vvw73FPSXz68mX8OWC0VkaXs/mxC838bB1mHcCO8Lo4Vk1nquaOdqWvvZLc/0vd5PR/Qm2bK0MoqyWN254WxTi9GaJ0KsHlKLPZ9sjaKl7AO9wHqvW0uZ5VOT0TKqfOqGt2G9aZPsQC9T4ndlo3lanWjot76EmNjUy2qnurnL+NWZ7LuUyT++EHGsdjhdeLjqNofs+7o3qPWqqKzqPw/ksLW3b3UF85v8A9V+5QWqaSd/STUqBSNjcGRN1NaPVUtzdOq+h0FrawoRyWvF8WeUzqAnYMPRR4rN5EpvJZnV8h2ToLPFHrbG0H4qVcedV1tKOzBI+f3NTtasp82TwvZpLKwt6gP2qu4HR4UQEhACAEAIDK5+5p/4jGzoy1ssZN0uqGlrqXmuIBOoEYeajXNDtVu1LHD772aT2t8WZzNfMmawSulndEeoWsuOccSRUm80agtVtaypyzkSL/EYV6WxDPXfn/wBmpqpxTBVAFUA2SJrhRwBHeAVhpPUypOO9MrJs34HdlpYfuG6OWjwUWrY0KneiibTxG4h8WfzK+fNt4+rkDu54p4t+SrquCU33JZFhSxr9cfIrp8nTM7UR3sN8fPwVdVwi4hpkywpYnbz45fMhF4rTQdhwPIqBOlUp95NE6M4yWcXmBC8HsaQsmQjlcw1Y5zTtaaH9R3Fb6NxUpPODyNdWjTqrKaTHz25z/rY7PMRoMsLb35grGOKyf+yKZD/DIx/1zlHonuI7pm1wsdj4tc/+lwotn4nT4QCw+pxqy9BLRlC0PbdMojZouQMEQ3VGK1zxOpJZRWRspYZQg9prN83vIcVnazQNOk6Sd50lQpVJTecmWEYpaCkLB6JGSrN0tohZqMgJ3M6x8hzU2wp7dZdCFiNXsreT8PM6pVdOcMOaK4DXhzwQF20UFEAqAEAIAQAgIlusxfSlMNRqPFAVsljc3SCOF4cx8kB43Dqx3aeSAagCqAKoBaoAqgPG0WVkgo9jXD7wBXlxT1R7hUlB5xeRWT5tQnsXmfCcORwUOrh1vU1j5E6lilxDV5/MrLRmzK3sPY/ucC08xUeCr6mCr4JeZY0sbj/yR8istNhlj7cbx3gXhzCr6mG3EOGfyLKliFvU0l5kMOB0Hhr5KHKEovKSyJsWnvQELB6GEL0ZGEL0jIwr0gX2YtmvWiSQ6I47g+KQ1Pg0c1d4TT1mUGPVsoRp83n5G7GKujmSZk6Gpve6NHe7WdwxHEoCzQAgBACAEAIAQAgPOWBru0AeCAjyZPB0Ejf1h4oCJJk5w0AHcaHkfmgIkkJbpqN4p46PFANLDp1bdSAbVALVAFUAVQBVARrVk+KXtxtdvArzXiVOMt0kbadepT3xk0VVpzWid2HPZxvDkVCqYZQnosvkWFLGLiHe3lVac2Jm9kskHFh5GoUCpg8l3JeZZ0scpvvxaPHJmQJJpeic10dWuIcW1bUDWQo8MMquezLd1JNXFaMae3B59OJOmzHtAOBjI23iPRe3hVdaZGuON27W/MvM2MhussThIW3nPc513HDQ0V3AK6tKDo0lF6lDiN0rittR04F1ZYOlOGDNbtbu4fNSiAXDGgAAYACgQDkAIAQAgBACAEAIAQAgBACAjvsTDqodreqfBARpcm10Or8Q9RRARJbE4e6fwm8PQoCOWY0qK7NB5FAI4EacEAiAEAtUABAWNkjuCp0nwQDZbTjdFXO2DE/ogPSHJ5djL+UaPxHWgLECmAQCoAQAgBACAEAIAQAgBACAEAIAQAgBAMkjDhRwBHeKoCM/JzdVW7jUcjggIsuTHarrv6T6hAeDrE4aiOFfJAI2y7b3Bh9UBJigI7MZrteQEB7NsLndt3BuHjpQEuGBrBRoAHcgPRACAEAIAQAgBACAEAIAQAgBACAEAIAQAgBACAEAIAQAgBACAEAIAQAgBACAEB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31150E-BFDA-4A32-9EE1-225FB92699B3}"/>
              </a:ext>
            </a:extLst>
          </p:cNvPr>
          <p:cNvSpPr txBox="1"/>
          <p:nvPr/>
        </p:nvSpPr>
        <p:spPr>
          <a:xfrm>
            <a:off x="551383" y="3212976"/>
            <a:ext cx="540060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“Dios empodera a través del Espíritu Santo a aquellos que Él llama al ministerio del evangelio” 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9376" y="404664"/>
            <a:ext cx="11161240" cy="6048672"/>
          </a:xfrm>
        </p:spPr>
        <p:txBody>
          <a:bodyPr anchor="ctr">
            <a:noAutofit/>
          </a:bodyPr>
          <a:lstStyle/>
          <a:p>
            <a:pPr marL="633413" indent="-565150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dos visiones muestran cuatro características básicas del mensaje de Dios:</a:t>
            </a:r>
          </a:p>
          <a:p>
            <a:pPr marL="1147762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líquido que hervía mostraba que Dios juzgaría a su pueblo.</a:t>
            </a:r>
          </a:p>
          <a:p>
            <a:pPr marL="1147762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olla inclinada hacia el norte, revelaba que un pueblo situado al norte de Judá sería el agente de la ira de Dios.</a:t>
            </a:r>
          </a:p>
        </p:txBody>
      </p:sp>
    </p:spTree>
    <p:extLst>
      <p:ext uri="{BB962C8B-B14F-4D97-AF65-F5344CB8AC3E}">
        <p14:creationId xmlns:p14="http://schemas.microsoft.com/office/powerpoint/2010/main" val="40519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9376" y="332656"/>
            <a:ext cx="11233248" cy="6192688"/>
          </a:xfrm>
        </p:spPr>
        <p:txBody>
          <a:bodyPr anchor="ctr">
            <a:noAutofit/>
          </a:bodyPr>
          <a:lstStyle/>
          <a:p>
            <a:pPr marL="811530" indent="-742950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Jeremías debía dar el mensaje de arrepentimiento como también advertir sobre el juicio que se acercaba por el pecado del pueblo, v.16.</a:t>
            </a:r>
          </a:p>
          <a:p>
            <a:pPr marL="811530" indent="-742950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debemos proclamar el amor y el perdón de Dios y advertir del juicio venidero.</a:t>
            </a:r>
          </a:p>
        </p:txBody>
      </p:sp>
    </p:spTree>
    <p:extLst>
      <p:ext uri="{BB962C8B-B14F-4D97-AF65-F5344CB8AC3E}">
        <p14:creationId xmlns:p14="http://schemas.microsoft.com/office/powerpoint/2010/main" val="1735081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by Saida Rodriguez on Dios lo es todo | Bible apps, Bible, Bibl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762" y="2060847"/>
            <a:ext cx="6056901" cy="44815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B6834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4CF663-0F6F-457E-9ECD-99F8EC23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5" y="404664"/>
            <a:ext cx="11089231" cy="1656183"/>
          </a:xfrm>
        </p:spPr>
        <p:txBody>
          <a:bodyPr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ALIENTO Y EMPODERAMIENTO DIVINOS</a:t>
            </a:r>
            <a:endParaRPr lang="es-419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3F7CC-8C34-4ABD-955E-CD93D192CAFF}"/>
              </a:ext>
            </a:extLst>
          </p:cNvPr>
          <p:cNvSpPr txBox="1"/>
          <p:nvPr/>
        </p:nvSpPr>
        <p:spPr>
          <a:xfrm>
            <a:off x="518072" y="3939152"/>
            <a:ext cx="4824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Jeremías 1:17-19.</a:t>
            </a:r>
          </a:p>
        </p:txBody>
      </p:sp>
    </p:spTree>
    <p:extLst>
      <p:ext uri="{BB962C8B-B14F-4D97-AF65-F5344CB8AC3E}">
        <p14:creationId xmlns:p14="http://schemas.microsoft.com/office/powerpoint/2010/main" val="113302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404664"/>
            <a:ext cx="11089232" cy="6120680"/>
          </a:xfrm>
        </p:spPr>
        <p:txBody>
          <a:bodyPr anchor="ctr">
            <a:noAutofit/>
          </a:bodyPr>
          <a:lstStyle/>
          <a:p>
            <a:pPr marL="514350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ordenó a Jeremías lo siguiente, V.17.  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“Tu, pues, ciñe tus lomos”. Prepararse para ejercer su ministerio.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“Levántate”. Prepararse para hacer frente a la oposición.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“Háblales todo cuanto te mande”. Comunicar fielmente todo lo que Dios ha dicho. 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tengas miedo”. No tener temor de ellos, de lo contrario Dios se convertirá en su adversario.</a:t>
            </a:r>
          </a:p>
        </p:txBody>
      </p:sp>
    </p:spTree>
    <p:extLst>
      <p:ext uri="{BB962C8B-B14F-4D97-AF65-F5344CB8AC3E}">
        <p14:creationId xmlns:p14="http://schemas.microsoft.com/office/powerpoint/2010/main" val="142366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404664"/>
            <a:ext cx="11089232" cy="6120680"/>
          </a:xfrm>
        </p:spPr>
        <p:txBody>
          <a:bodyPr anchor="ctr">
            <a:noAutofit/>
          </a:bodyPr>
          <a:lstStyle/>
          <a:p>
            <a:pPr marL="542925" indent="-542925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empodera a Jeremías para resistir los ataques de un pueblo rebelde, V.19. 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 he puesto como ciudad fortificada”. Esto implica que Dios nos dará cobertura espiritual.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 he puesto como columna de hierro”. Esto implica que Dios nos sostendrá y afirmará.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“Te he puesto como muro de bronce”. Esto implica que Dios nos dará su protección.</a:t>
            </a:r>
          </a:p>
        </p:txBody>
      </p:sp>
    </p:spTree>
    <p:extLst>
      <p:ext uri="{BB962C8B-B14F-4D97-AF65-F5344CB8AC3E}">
        <p14:creationId xmlns:p14="http://schemas.microsoft.com/office/powerpoint/2010/main" val="80862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404664"/>
            <a:ext cx="11089232" cy="6120680"/>
          </a:xfrm>
        </p:spPr>
        <p:txBody>
          <a:bodyPr anchor="ctr">
            <a:noAutofit/>
          </a:bodyPr>
          <a:lstStyle/>
          <a:p>
            <a:pPr marL="542925" indent="-542925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3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empodera a Jeremías ante un pueblo rebelde, V.18.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“Pelearan contra ti”. Él Señor nos alerta.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“Pero no te vencerán”. El Señor nos afirma. </a:t>
            </a:r>
          </a:p>
          <a:p>
            <a:pPr marL="97155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 estoy contigo, para librarte”. El Señor estará con nosotros y nos librará. </a:t>
            </a:r>
          </a:p>
        </p:txBody>
      </p:sp>
    </p:spTree>
    <p:extLst>
      <p:ext uri="{BB962C8B-B14F-4D97-AF65-F5344CB8AC3E}">
        <p14:creationId xmlns:p14="http://schemas.microsoft.com/office/powerpoint/2010/main" val="34440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43629719"/>
              </p:ext>
            </p:extLst>
          </p:nvPr>
        </p:nvGraphicFramePr>
        <p:xfrm>
          <a:off x="767408" y="2348880"/>
          <a:ext cx="105156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5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404664"/>
            <a:ext cx="11161240" cy="6048672"/>
          </a:xfrm>
        </p:spPr>
        <p:txBody>
          <a:bodyPr anchor="ctr">
            <a:normAutofit fontScale="92500"/>
          </a:bodyPr>
          <a:lstStyle/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es-GT" sz="4100" dirty="0"/>
              <a:t>Jeremías nos desafía a creer que Dios tiene un propósito para nuestra vida.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es-GT" sz="4100" dirty="0"/>
              <a:t>Para muchos este propósito les resulta difícil de aceptar e incluso puede resultar intimidante. 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es-GT" sz="4100" dirty="0"/>
              <a:t>Sin embargo, si obedecemos Él estará con nosotros y nos capacitará para hacer lo que nos pida. 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es-GT" sz="4100" dirty="0"/>
              <a:t>Dios nos esta llamando a un nuevo compromiso, Él le dará valor para hablar a los inconversos. 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es-GT" sz="4100" dirty="0"/>
              <a:t>Pídale a Dios que lo use como instrumento para traer avivamiento.</a:t>
            </a:r>
          </a:p>
        </p:txBody>
      </p:sp>
    </p:spTree>
    <p:extLst>
      <p:ext uri="{BB962C8B-B14F-4D97-AF65-F5344CB8AC3E}">
        <p14:creationId xmlns:p14="http://schemas.microsoft.com/office/powerpoint/2010/main" val="217032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376" y="548680"/>
            <a:ext cx="11233248" cy="3240360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VERSÍCULO CLAVE:</a:t>
            </a:r>
            <a:b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latin typeface="+mn-lt"/>
              </a:rPr>
              <a:t>“Antes que te formase en el vientre te conocí, y antes que nacieses te santifiqué, te di por profeta a las naciones”, Jeremías 1:5.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9376" y="4293096"/>
            <a:ext cx="11233248" cy="2016224"/>
          </a:xfrm>
        </p:spPr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</a:t>
            </a:r>
          </a:p>
          <a:p>
            <a:pPr marL="68580" indent="0" algn="ctr">
              <a:buNone/>
            </a:pPr>
            <a:r>
              <a:rPr lang="es-GT" sz="4000" dirty="0"/>
              <a:t>Jeremías 1:1,2,4-8,10,14-19.</a:t>
            </a:r>
          </a:p>
        </p:txBody>
      </p:sp>
    </p:spTree>
    <p:extLst>
      <p:ext uri="{BB962C8B-B14F-4D97-AF65-F5344CB8AC3E}">
        <p14:creationId xmlns:p14="http://schemas.microsoft.com/office/powerpoint/2010/main" val="364967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404664"/>
            <a:ext cx="11161240" cy="936104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1484784"/>
            <a:ext cx="11161240" cy="5040560"/>
          </a:xfrm>
        </p:spPr>
        <p:txBody>
          <a:bodyPr anchor="ctr">
            <a:noAutofit/>
          </a:bodyPr>
          <a:lstStyle/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</a:pPr>
            <a:r>
              <a:rPr lang="es-GT" sz="4000" dirty="0"/>
              <a:t>Vivir conforme el propósito de Dios es: servir a Dios y a nuestro prójimo. Si el cristiano no tiene claro esto vivirá sin pena y sin gloria en esta vida. 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</a:pPr>
            <a:r>
              <a:rPr lang="es-GT" sz="4000" dirty="0"/>
              <a:t>La lección de hoy nos revela que cuando Dios nos llama a su servicio, también nos capacita para cumplir esa tarea. 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</a:pPr>
            <a:r>
              <a:rPr lang="es-GT" sz="4000" dirty="0"/>
              <a:t>Jeremías es ejemplo de esto. Dios lo llamó, Jeremías se puso a la disposición de Dios y Él lo utilizó poderosamente.</a:t>
            </a:r>
          </a:p>
        </p:txBody>
      </p:sp>
    </p:spTree>
    <p:extLst>
      <p:ext uri="{BB962C8B-B14F-4D97-AF65-F5344CB8AC3E}">
        <p14:creationId xmlns:p14="http://schemas.microsoft.com/office/powerpoint/2010/main" val="217189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92" y="2060847"/>
            <a:ext cx="6059424" cy="4462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B6834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4CF663-0F6F-457E-9ECD-99F8EC23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5" y="404664"/>
            <a:ext cx="11089231" cy="1656183"/>
          </a:xfrm>
        </p:spPr>
        <p:txBody>
          <a:bodyPr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LLAMAMIENTO AL MINISTERIO PROFÉTICO</a:t>
            </a:r>
            <a:endParaRPr lang="es-419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3F7CC-8C34-4ABD-955E-CD93D192CAFF}"/>
              </a:ext>
            </a:extLst>
          </p:cNvPr>
          <p:cNvSpPr txBox="1"/>
          <p:nvPr/>
        </p:nvSpPr>
        <p:spPr>
          <a:xfrm>
            <a:off x="518072" y="3939152"/>
            <a:ext cx="4824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Jeremías 1:1-10. </a:t>
            </a:r>
          </a:p>
        </p:txBody>
      </p:sp>
    </p:spTree>
    <p:extLst>
      <p:ext uri="{BB962C8B-B14F-4D97-AF65-F5344CB8AC3E}">
        <p14:creationId xmlns:p14="http://schemas.microsoft.com/office/powerpoint/2010/main" val="111692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404664"/>
            <a:ext cx="11161240" cy="6120680"/>
          </a:xfrm>
        </p:spPr>
        <p:txBody>
          <a:bodyPr anchor="ctr">
            <a:noAutofit/>
          </a:bodyPr>
          <a:lstStyle/>
          <a:p>
            <a:pPr marL="633413" indent="-56515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llamamiento divino era un requisito absoluto para el ministerio, V.1-3.  </a:t>
            </a:r>
          </a:p>
          <a:p>
            <a:pPr marL="1254125" lvl="1" indent="-62230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principio también aplica al llamamiento al ministerio de hoy. Véase Hebreos 5:4.</a:t>
            </a:r>
          </a:p>
          <a:p>
            <a:pPr marL="1254125" lvl="1" indent="-62230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 hoy emprenden una carrera ministerial sin una comisión divina. Véase Jeremías 23:21. </a:t>
            </a:r>
          </a:p>
        </p:txBody>
      </p:sp>
    </p:spTree>
    <p:extLst>
      <p:ext uri="{BB962C8B-B14F-4D97-AF65-F5344CB8AC3E}">
        <p14:creationId xmlns:p14="http://schemas.microsoft.com/office/powerpoint/2010/main" val="398740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332656"/>
            <a:ext cx="11089232" cy="6120680"/>
          </a:xfrm>
        </p:spPr>
        <p:txBody>
          <a:bodyPr anchor="ctr">
            <a:noAutofit/>
          </a:bodyPr>
          <a:lstStyle/>
          <a:p>
            <a:pPr marL="582930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llamamiento de Jeremías se dio incluso antes de que existiera, él había sido apartado o santificado por Dios con un propósito: “Un ministerio profético dirigido a Judá”, V.4,5. </a:t>
            </a:r>
          </a:p>
          <a:p>
            <a:pPr marL="880110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respuesta de Jeremías al recibir el llamado de Dios, v.6. </a:t>
            </a:r>
          </a:p>
          <a:p>
            <a:pPr marL="1337310" lvl="2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asusta, “ah, ah” expresa dolor.</a:t>
            </a:r>
          </a:p>
          <a:p>
            <a:pPr marL="1337310" lvl="2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excusa, se sentía inadecuado e incapacitado.</a:t>
            </a:r>
          </a:p>
        </p:txBody>
      </p:sp>
    </p:spTree>
    <p:extLst>
      <p:ext uri="{BB962C8B-B14F-4D97-AF65-F5344CB8AC3E}">
        <p14:creationId xmlns:p14="http://schemas.microsoft.com/office/powerpoint/2010/main" val="384205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332656"/>
            <a:ext cx="11089232" cy="6120680"/>
          </a:xfrm>
        </p:spPr>
        <p:txBody>
          <a:bodyPr anchor="ctr">
            <a:noAutofit/>
          </a:bodyPr>
          <a:lstStyle/>
          <a:p>
            <a:pPr marL="582930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UcPeriod" startAt="2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llamamiento de Jeremías se dio incluso antes de que existiera, él había sido apartado o santificado por Dios con un propósito: “Un ministerio profético dirigido a Judá”, V.4,5. </a:t>
            </a:r>
          </a:p>
          <a:p>
            <a:pPr marL="900113" lvl="1" indent="-534988" algn="just">
              <a:buClr>
                <a:schemeClr val="accent2">
                  <a:lumMod val="50000"/>
                </a:schemeClr>
              </a:buClr>
              <a:buFont typeface="+mj-lt"/>
              <a:buAutoNum type="arabicParenR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respuesta de Dios a Jeremías, V.7-10.</a:t>
            </a:r>
          </a:p>
          <a:p>
            <a:pPr marL="1337310" lvl="2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lo confronta, lo conforta y lo capacita, V.7-9.</a:t>
            </a:r>
          </a:p>
          <a:p>
            <a:pPr marL="1337310" lvl="2" indent="-514350" algn="just">
              <a:buClr>
                <a:schemeClr val="accent2">
                  <a:lumMod val="50000"/>
                </a:schemeClr>
              </a:buClr>
              <a:buFont typeface="+mj-lt"/>
              <a:buAutoNum type="alphaLcParenR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le encomendó un mensaje de juicio, pero también de misericordia, de esperanza según las últimas dos palabras, V.10.</a:t>
            </a:r>
          </a:p>
        </p:txBody>
      </p:sp>
    </p:spTree>
    <p:extLst>
      <p:ext uri="{BB962C8B-B14F-4D97-AF65-F5344CB8AC3E}">
        <p14:creationId xmlns:p14="http://schemas.microsoft.com/office/powerpoint/2010/main" val="206994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763" y="2067535"/>
            <a:ext cx="6065520" cy="44805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B6834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4CF663-0F6F-457E-9ECD-99F8EC23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5" y="404664"/>
            <a:ext cx="11089231" cy="1656183"/>
          </a:xfrm>
        </p:spPr>
        <p:txBody>
          <a:bodyPr>
            <a:noAutofit/>
          </a:bodyPr>
          <a:lstStyle/>
          <a:p>
            <a:pPr algn="just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VISIÓN DEL JUICIO DIVINO</a:t>
            </a:r>
            <a:endParaRPr lang="es-419" sz="6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3F7CC-8C34-4ABD-955E-CD93D192CAFF}"/>
              </a:ext>
            </a:extLst>
          </p:cNvPr>
          <p:cNvSpPr txBox="1"/>
          <p:nvPr/>
        </p:nvSpPr>
        <p:spPr>
          <a:xfrm>
            <a:off x="518072" y="3939152"/>
            <a:ext cx="48245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Jeremías 1:11-16.</a:t>
            </a:r>
          </a:p>
        </p:txBody>
      </p:sp>
    </p:spTree>
    <p:extLst>
      <p:ext uri="{BB962C8B-B14F-4D97-AF65-F5344CB8AC3E}">
        <p14:creationId xmlns:p14="http://schemas.microsoft.com/office/powerpoint/2010/main" val="10633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84" y="332656"/>
            <a:ext cx="11161240" cy="6120680"/>
          </a:xfrm>
        </p:spPr>
        <p:txBody>
          <a:bodyPr anchor="ctr">
            <a:noAutofit/>
          </a:bodyPr>
          <a:lstStyle/>
          <a:p>
            <a:pPr marL="633413" indent="-56515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le da a Jeremías dos visiones: La vara de almendro y la olla, v.11-15.</a:t>
            </a:r>
          </a:p>
          <a:p>
            <a:pPr marL="633413" indent="-565150" algn="just">
              <a:buClr>
                <a:schemeClr val="accent2">
                  <a:lumMod val="50000"/>
                </a:schemeClr>
              </a:buClr>
              <a:buFont typeface="+mj-lt"/>
              <a:buAutoNum type="alphaUcPeriod"/>
            </a:pPr>
            <a:r>
              <a:rPr lang="es-G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dos visiones muestran cuatro características básicas del mensaje de Dios:</a:t>
            </a:r>
          </a:p>
          <a:p>
            <a:pPr marL="1147762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flores de almendro y la olla inclinada indicaban que las profecías se cumplirían pronto.</a:t>
            </a:r>
          </a:p>
          <a:p>
            <a:pPr marL="1147762" lvl="1" indent="-514350" algn="just">
              <a:buClr>
                <a:schemeClr val="accent2">
                  <a:lumMod val="50000"/>
                </a:schemeClr>
              </a:buClr>
              <a:buFont typeface="+mj-lt"/>
              <a:buAutoNum type="arabicParenR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juego de palabras entre almendra y velar confirmaba que Dios se aseguraría de que se cumpliera su palabra.</a:t>
            </a:r>
          </a:p>
        </p:txBody>
      </p:sp>
    </p:spTree>
    <p:extLst>
      <p:ext uri="{BB962C8B-B14F-4D97-AF65-F5344CB8AC3E}">
        <p14:creationId xmlns:p14="http://schemas.microsoft.com/office/powerpoint/2010/main" val="2767588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808</Words>
  <Application>Microsoft Office PowerPoint</Application>
  <PresentationFormat>Panorámica</PresentationFormat>
  <Paragraphs>57</Paragraphs>
  <Slides>18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EL LLAMAMIENTO DE JEREMÍAS</vt:lpstr>
      <vt:lpstr>VERSÍCULO CLAVE: “Antes que te formase en el vientre te conocí, y antes que nacieses te santifiqué, te di por profeta a las naciones”, Jeremías 1:5.</vt:lpstr>
      <vt:lpstr>INTRODUCCIÓN</vt:lpstr>
      <vt:lpstr>LLAMAMIENTO AL MINISTERIO PROFÉTICO</vt:lpstr>
      <vt:lpstr>Presentación de PowerPoint</vt:lpstr>
      <vt:lpstr>Presentación de PowerPoint</vt:lpstr>
      <vt:lpstr>Presentación de PowerPoint</vt:lpstr>
      <vt:lpstr>VISIÓN DEL JUICIO DIVINO</vt:lpstr>
      <vt:lpstr>Presentación de PowerPoint</vt:lpstr>
      <vt:lpstr>Presentación de PowerPoint</vt:lpstr>
      <vt:lpstr>Presentación de PowerPoint</vt:lpstr>
      <vt:lpstr>ALIENTO Y EMPODERAMIENTO DIVINOS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MASTER</dc:creator>
  <cp:lastModifiedBy>David Rodríguez Zamora</cp:lastModifiedBy>
  <cp:revision>140</cp:revision>
  <dcterms:created xsi:type="dcterms:W3CDTF">2013-02-22T03:15:28Z</dcterms:created>
  <dcterms:modified xsi:type="dcterms:W3CDTF">2022-04-19T22:54:43Z</dcterms:modified>
</cp:coreProperties>
</file>