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9" r:id="rId4"/>
    <p:sldId id="260" r:id="rId5"/>
    <p:sldId id="261" r:id="rId6"/>
    <p:sldId id="281" r:id="rId7"/>
    <p:sldId id="274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08" r:id="rId16"/>
    <p:sldId id="309" r:id="rId17"/>
    <p:sldId id="270" r:id="rId18"/>
    <p:sldId id="271" r:id="rId19"/>
    <p:sldId id="290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B545"/>
    <a:srgbClr val="2A6794"/>
    <a:srgbClr val="D30201"/>
    <a:srgbClr val="FFCA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8000">
              <a:srgbClr val="C00000"/>
            </a:gs>
            <a:gs pos="100000">
              <a:srgbClr val="92D05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290ACE0-BCEC-4F5B-AB04-B2B14B0F36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0260" y="2353236"/>
            <a:ext cx="6934200" cy="41433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4" name="Título 1"/>
          <p:cNvSpPr>
            <a:spLocks noGrp="1"/>
          </p:cNvSpPr>
          <p:nvPr>
            <p:ph type="title"/>
          </p:nvPr>
        </p:nvSpPr>
        <p:spPr>
          <a:xfrm>
            <a:off x="537882" y="376518"/>
            <a:ext cx="11161059" cy="1833709"/>
          </a:xfrm>
        </p:spPr>
        <p:txBody>
          <a:bodyPr anchor="ctr"/>
          <a:lstStyle/>
          <a:p>
            <a:pPr algn="ctr"/>
            <a:r>
              <a:rPr lang="es-ES" sz="75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cs typeface="Calibri" panose="020F0502020204030204" pitchFamily="34" charset="0"/>
              </a:rPr>
              <a:t>EL CRISTO RESUCITADO </a:t>
            </a:r>
            <a:br>
              <a:rPr lang="es-ES" sz="75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cs typeface="Calibri" panose="020F0502020204030204" pitchFamily="34" charset="0"/>
              </a:rPr>
            </a:br>
            <a:r>
              <a:rPr lang="es-ES" sz="75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cs typeface="Calibri" panose="020F0502020204030204" pitchFamily="34" charset="0"/>
              </a:rPr>
              <a:t>DISIPA LAS DUDAS</a:t>
            </a:r>
            <a:endParaRPr lang="es-GT" sz="75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  <a:cs typeface="Calibri" panose="020F050202020403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0638C3F-7C75-40ED-B1C4-A1E8ADE67654}"/>
              </a:ext>
            </a:extLst>
          </p:cNvPr>
          <p:cNvSpPr/>
          <p:nvPr/>
        </p:nvSpPr>
        <p:spPr>
          <a:xfrm>
            <a:off x="537882" y="3146810"/>
            <a:ext cx="4114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“El mensaje del evangelio cautiva el corazón y la imaginación”</a:t>
            </a:r>
            <a:endParaRPr lang="es-419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43539567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51543" y="363071"/>
            <a:ext cx="11146971" cy="6131858"/>
          </a:xfrm>
        </p:spPr>
        <p:txBody>
          <a:bodyPr anchor="ctr">
            <a:noAutofit/>
          </a:bodyPr>
          <a:lstStyle/>
          <a:p>
            <a:pPr marL="539750" indent="-495300" algn="just">
              <a:buClrTx/>
              <a:buSzPct val="100000"/>
              <a:buFont typeface="+mj-lt"/>
              <a:buAutoNum type="alphaUcPeriod"/>
            </a:pPr>
            <a:r>
              <a:rPr lang="es-GT" sz="3800" b="1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Jesús entra en la conversación de estos dos seguidores. </a:t>
            </a:r>
          </a:p>
          <a:p>
            <a:pPr marL="901700" lvl="1" indent="-452438" algn="just">
              <a:buClrTx/>
              <a:buFont typeface="+mj-lt"/>
              <a:buAutoNum type="arabicParenR" startAt="3"/>
            </a:pPr>
            <a:r>
              <a:rPr lang="es-GT" sz="3600" dirty="0">
                <a:ln w="0"/>
                <a:solidFill>
                  <a:schemeClr val="tx1"/>
                </a:solidFill>
                <a:latin typeface="Calibri" panose="020F0502020204030204" pitchFamily="34" charset="0"/>
              </a:rPr>
              <a:t>Él les dijo que cosas y ellos le explicaron lo que sabían de Jesús.</a:t>
            </a:r>
          </a:p>
          <a:p>
            <a:pPr marL="1237933" lvl="2" indent="-514350" algn="just">
              <a:buClrTx/>
              <a:buFont typeface="+mj-lt"/>
              <a:buAutoNum type="alphaLcParenR" startAt="3"/>
            </a:pPr>
            <a:r>
              <a:rPr lang="es-GT" sz="3400" dirty="0">
                <a:ln w="0"/>
                <a:solidFill>
                  <a:schemeClr val="tx1"/>
                </a:solidFill>
                <a:latin typeface="Calibri" panose="020F0502020204030204" pitchFamily="34" charset="0"/>
              </a:rPr>
              <a:t>Que ellos tenían la esperanza de que Él redimiera a Israel, V.21.</a:t>
            </a:r>
          </a:p>
          <a:p>
            <a:pPr marL="1237933" lvl="2" indent="-514350" algn="just">
              <a:buClrTx/>
              <a:buFont typeface="+mj-lt"/>
              <a:buAutoNum type="alphaLcParenR" startAt="3"/>
            </a:pPr>
            <a:r>
              <a:rPr lang="es-GT" sz="3400" dirty="0">
                <a:ln w="0"/>
                <a:solidFill>
                  <a:schemeClr val="tx1"/>
                </a:solidFill>
                <a:latin typeface="Calibri" panose="020F0502020204030204" pitchFamily="34" charset="0"/>
              </a:rPr>
              <a:t>Que estos eventos habían sucedido precisamente esa mañana, V.21.</a:t>
            </a:r>
          </a:p>
          <a:p>
            <a:pPr marL="1237933" lvl="2" indent="-514350" algn="just">
              <a:buClrTx/>
              <a:buFont typeface="+mj-lt"/>
              <a:buAutoNum type="alphaLcParenR" startAt="3"/>
            </a:pPr>
            <a:r>
              <a:rPr lang="es-GT" sz="3400" dirty="0">
                <a:ln w="0"/>
                <a:solidFill>
                  <a:schemeClr val="tx1"/>
                </a:solidFill>
                <a:latin typeface="Calibri" panose="020F0502020204030204" pitchFamily="34" charset="0"/>
              </a:rPr>
              <a:t>Que unas mujeres habían encontrado su tumba vacía, V.22,23.</a:t>
            </a:r>
          </a:p>
          <a:p>
            <a:pPr marL="1237933" lvl="2" indent="-514350" algn="just">
              <a:buClrTx/>
              <a:buFont typeface="+mj-lt"/>
              <a:buAutoNum type="alphaLcParenR" startAt="3"/>
            </a:pPr>
            <a:r>
              <a:rPr lang="es-GT" sz="3400" dirty="0">
                <a:ln w="0"/>
                <a:solidFill>
                  <a:schemeClr val="tx1"/>
                </a:solidFill>
                <a:latin typeface="Calibri" panose="020F0502020204030204" pitchFamily="34" charset="0"/>
              </a:rPr>
              <a:t>Que algunos seguidores confirmaron este hecho, V.24.</a:t>
            </a:r>
          </a:p>
        </p:txBody>
      </p:sp>
    </p:spTree>
    <p:extLst>
      <p:ext uri="{BB962C8B-B14F-4D97-AF65-F5344CB8AC3E}">
        <p14:creationId xmlns:p14="http://schemas.microsoft.com/office/powerpoint/2010/main" val="2291660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51329" y="360219"/>
            <a:ext cx="11161059" cy="6192982"/>
          </a:xfrm>
        </p:spPr>
        <p:txBody>
          <a:bodyPr anchor="ctr">
            <a:noAutofit/>
          </a:bodyPr>
          <a:lstStyle/>
          <a:p>
            <a:pPr marL="539750" indent="-495300" algn="just">
              <a:buClrTx/>
              <a:buSzPct val="100000"/>
              <a:buFont typeface="+mj-lt"/>
              <a:buAutoNum type="alphaUcPeriod" startAt="2"/>
            </a:pPr>
            <a:r>
              <a:rPr lang="es-GT" sz="3600" b="1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Jesús les enseña porque el Mesías tuvo que sufrir.</a:t>
            </a:r>
          </a:p>
          <a:p>
            <a:pPr marL="900113" lvl="1" indent="-450850" algn="just">
              <a:buClrTx/>
              <a:buFont typeface="+mj-lt"/>
              <a:buAutoNum type="arabicParenR"/>
            </a:pPr>
            <a:r>
              <a:rPr lang="es-GT" sz="3400" dirty="0">
                <a:ln w="0"/>
                <a:solidFill>
                  <a:schemeClr val="tx1"/>
                </a:solidFill>
                <a:latin typeface="Calibri" panose="020F0502020204030204" pitchFamily="34" charset="0"/>
              </a:rPr>
              <a:t>Él les dijo que el problema de su creencia estaba más en su corazón que en su cabeza, V.25. “Insensatos y tardos de corazón”.</a:t>
            </a:r>
          </a:p>
          <a:p>
            <a:pPr marL="900113" lvl="1" indent="-450850" algn="just">
              <a:buClrTx/>
              <a:buFont typeface="+mj-lt"/>
              <a:buAutoNum type="arabicParenR"/>
            </a:pPr>
            <a:r>
              <a:rPr lang="es-GT" sz="3400" dirty="0">
                <a:ln w="0"/>
                <a:solidFill>
                  <a:schemeClr val="tx1"/>
                </a:solidFill>
                <a:latin typeface="Calibri" panose="020F0502020204030204" pitchFamily="34" charset="0"/>
              </a:rPr>
              <a:t>Él les dijo que debieron haber creído todo lo que los profetas habían dicho, V.25.</a:t>
            </a:r>
          </a:p>
          <a:p>
            <a:pPr marL="900113" lvl="1" indent="-450850" algn="just">
              <a:buClrTx/>
              <a:buFont typeface="+mj-lt"/>
              <a:buAutoNum type="arabicParenR"/>
            </a:pPr>
            <a:r>
              <a:rPr lang="es-GT" sz="3400" dirty="0">
                <a:ln w="0"/>
                <a:solidFill>
                  <a:schemeClr val="tx1"/>
                </a:solidFill>
                <a:latin typeface="Calibri" panose="020F0502020204030204" pitchFamily="34" charset="0"/>
              </a:rPr>
              <a:t>Él les dijo que el Mesías sufriría primero y después sería recibido en gloria, V.26.</a:t>
            </a:r>
          </a:p>
          <a:p>
            <a:pPr marL="900113" lvl="1" indent="-450850" algn="just">
              <a:buClrTx/>
              <a:buFont typeface="+mj-lt"/>
              <a:buAutoNum type="arabicParenR"/>
            </a:pPr>
            <a:r>
              <a:rPr lang="es-GT" sz="3400" dirty="0">
                <a:ln w="0"/>
                <a:solidFill>
                  <a:schemeClr val="tx1"/>
                </a:solidFill>
                <a:latin typeface="Calibri" panose="020F0502020204030204" pitchFamily="34" charset="0"/>
              </a:rPr>
              <a:t>Él les enseñó a través de lo escrito por Moisés y los Profetas hablaban de Él, de su vida y ministerio, V.27. </a:t>
            </a:r>
          </a:p>
        </p:txBody>
      </p:sp>
    </p:spTree>
    <p:extLst>
      <p:ext uri="{BB962C8B-B14F-4D97-AF65-F5344CB8AC3E}">
        <p14:creationId xmlns:p14="http://schemas.microsoft.com/office/powerpoint/2010/main" val="2937641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882" y="537882"/>
            <a:ext cx="11174506" cy="5782236"/>
          </a:xfrm>
        </p:spPr>
        <p:txBody>
          <a:bodyPr anchor="ctr">
            <a:normAutofit/>
          </a:bodyPr>
          <a:lstStyle/>
          <a:p>
            <a:pPr marL="623888" indent="-623888" algn="just">
              <a:buClrTx/>
              <a:buSzPct val="100000"/>
              <a:buFont typeface="+mj-lt"/>
              <a:buAutoNum type="alphaUcPeriod" startAt="3"/>
            </a:pPr>
            <a:r>
              <a:rPr lang="es-GT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Es importante el estudio equilibrado de la Biblia para una comprensión completa de las palabras y obras de Dios para su pueblo.</a:t>
            </a:r>
          </a:p>
        </p:txBody>
      </p:sp>
    </p:spTree>
    <p:extLst>
      <p:ext uri="{BB962C8B-B14F-4D97-AF65-F5344CB8AC3E}">
        <p14:creationId xmlns:p14="http://schemas.microsoft.com/office/powerpoint/2010/main" val="2841310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9407681-1986-482B-9004-6DD8D998A3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0652" y="564776"/>
            <a:ext cx="5753100" cy="57626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36176" y="564776"/>
            <a:ext cx="5768788" cy="4027480"/>
          </a:xfrm>
        </p:spPr>
        <p:txBody>
          <a:bodyPr anchor="ctr"/>
          <a:lstStyle/>
          <a:p>
            <a:pPr algn="ctr"/>
            <a:r>
              <a:rPr lang="es-GT" sz="7000" b="1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  <a:t>EL SEÑOR RESUCITADO ES RECONOCIDO</a:t>
            </a:r>
            <a:br>
              <a:rPr lang="es-GT" b="1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</a:br>
            <a:br>
              <a:rPr lang="es-GT" b="1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</a:br>
            <a:r>
              <a:rPr lang="es-GT" b="1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  <a:t>Lucas 24:28-49.</a:t>
            </a:r>
            <a:endParaRPr lang="es-GT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 pitchFamily="34" charset="0"/>
            </a:endParaRPr>
          </a:p>
        </p:txBody>
      </p:sp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>
          <a:xfrm>
            <a:off x="2470007" y="4753620"/>
            <a:ext cx="1339762" cy="1175657"/>
          </a:xfrm>
          <a:prstGeom prst="ellipse">
            <a:avLst/>
          </a:prstGeom>
          <a:solidFill>
            <a:srgbClr val="98B545"/>
          </a:solidFill>
          <a:ln w="57150"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b">
            <a:noAutofit/>
          </a:bodyPr>
          <a:lstStyle/>
          <a:p>
            <a:pPr algn="ctr"/>
            <a:r>
              <a:rPr lang="es-GT" sz="8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872610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51543" y="363071"/>
            <a:ext cx="11146971" cy="6131858"/>
          </a:xfrm>
        </p:spPr>
        <p:txBody>
          <a:bodyPr anchor="ctr">
            <a:noAutofit/>
          </a:bodyPr>
          <a:lstStyle/>
          <a:p>
            <a:pPr marL="539750" indent="-495300" algn="just">
              <a:buClrTx/>
              <a:buSzPct val="100000"/>
              <a:buFont typeface="+mj-lt"/>
              <a:buAutoNum type="alphaUcPeriod"/>
            </a:pPr>
            <a:r>
              <a:rPr lang="es-GT" sz="3600" b="1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Jesús se revela a los discípulos en Emaús. </a:t>
            </a:r>
          </a:p>
          <a:p>
            <a:pPr marL="900113" lvl="1" indent="-450850" algn="just">
              <a:buClrTx/>
              <a:buFont typeface="+mj-lt"/>
              <a:buAutoNum type="arabicParenR"/>
            </a:pPr>
            <a:r>
              <a:rPr lang="es-GT" sz="3400" dirty="0">
                <a:ln w="0"/>
                <a:solidFill>
                  <a:schemeClr val="tx1"/>
                </a:solidFill>
                <a:latin typeface="Calibri" panose="020F0502020204030204" pitchFamily="34" charset="0"/>
              </a:rPr>
              <a:t>Él aceptó la invitación de los discípulos a quedarse en casa, V.28,29.</a:t>
            </a:r>
          </a:p>
          <a:p>
            <a:pPr marL="900113" lvl="1" indent="-450850" algn="just">
              <a:buClrTx/>
              <a:buFont typeface="+mj-lt"/>
              <a:buAutoNum type="arabicParenR"/>
            </a:pPr>
            <a:r>
              <a:rPr lang="es-GT" sz="3400" dirty="0">
                <a:ln w="0"/>
                <a:solidFill>
                  <a:schemeClr val="tx1"/>
                </a:solidFill>
                <a:latin typeface="Calibri" panose="020F0502020204030204" pitchFamily="34" charset="0"/>
              </a:rPr>
              <a:t>Él trató a los discípulos como anfitrión, no como invitado, V.30. “dio gracias, partió el pan y les dio”.</a:t>
            </a:r>
          </a:p>
          <a:p>
            <a:pPr marL="900113" lvl="1" indent="-450850" algn="just">
              <a:buClrTx/>
              <a:buFont typeface="+mj-lt"/>
              <a:buAutoNum type="arabicParenR"/>
            </a:pPr>
            <a:r>
              <a:rPr lang="es-GT" sz="3400" dirty="0">
                <a:ln w="0"/>
                <a:solidFill>
                  <a:schemeClr val="tx1"/>
                </a:solidFill>
                <a:latin typeface="Calibri" panose="020F0502020204030204" pitchFamily="34" charset="0"/>
              </a:rPr>
              <a:t>El tener al Señor como invitado y anfitrión produjo en los discípulos lo resultados siguientes:</a:t>
            </a:r>
          </a:p>
          <a:p>
            <a:pPr marL="1169988" lvl="2" indent="-447675" algn="just">
              <a:buClrTx/>
              <a:buFont typeface="+mj-lt"/>
              <a:buAutoNum type="alphaLcParenR"/>
            </a:pPr>
            <a:r>
              <a:rPr lang="es-GT" sz="3200" dirty="0">
                <a:ln w="0"/>
                <a:solidFill>
                  <a:schemeClr val="tx1"/>
                </a:solidFill>
                <a:latin typeface="Calibri" panose="020F0502020204030204" pitchFamily="34" charset="0"/>
              </a:rPr>
              <a:t>Sus ojos fueron abiertos, lo reconocieron y vieron como desapareció ante ellos, V.31.</a:t>
            </a:r>
          </a:p>
          <a:p>
            <a:pPr marL="1174433" lvl="2" indent="-450850" algn="just">
              <a:buClrTx/>
              <a:buFont typeface="+mj-lt"/>
              <a:buAutoNum type="alphaLcParenR"/>
            </a:pPr>
            <a:r>
              <a:rPr lang="es-GT" sz="3200" dirty="0">
                <a:ln w="0"/>
                <a:solidFill>
                  <a:schemeClr val="tx1"/>
                </a:solidFill>
                <a:latin typeface="Calibri" panose="020F0502020204030204" pitchFamily="34" charset="0"/>
              </a:rPr>
              <a:t>Sus corazones ardieron por la Palabra que Jesús les dio, V.32. </a:t>
            </a:r>
          </a:p>
          <a:p>
            <a:pPr marL="1174433" lvl="2" indent="-450850" algn="just">
              <a:buClrTx/>
              <a:buFont typeface="+mj-lt"/>
              <a:buAutoNum type="alphaLcParenR"/>
            </a:pPr>
            <a:r>
              <a:rPr lang="es-GT" sz="3200" dirty="0">
                <a:ln w="0"/>
                <a:solidFill>
                  <a:schemeClr val="tx1"/>
                </a:solidFill>
                <a:latin typeface="Calibri" panose="020F0502020204030204" pitchFamily="34" charset="0"/>
              </a:rPr>
              <a:t>Sus labios confirman la resurrección de Cristo, V.33-35. </a:t>
            </a:r>
          </a:p>
        </p:txBody>
      </p:sp>
    </p:spTree>
    <p:extLst>
      <p:ext uri="{BB962C8B-B14F-4D97-AF65-F5344CB8AC3E}">
        <p14:creationId xmlns:p14="http://schemas.microsoft.com/office/powerpoint/2010/main" val="3947438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51329" y="360219"/>
            <a:ext cx="11161059" cy="6192982"/>
          </a:xfrm>
        </p:spPr>
        <p:txBody>
          <a:bodyPr anchor="ctr">
            <a:noAutofit/>
          </a:bodyPr>
          <a:lstStyle/>
          <a:p>
            <a:pPr marL="539750" indent="-495300" algn="just">
              <a:lnSpc>
                <a:spcPct val="80000"/>
              </a:lnSpc>
              <a:buClrTx/>
              <a:buSzPct val="100000"/>
              <a:buFont typeface="+mj-lt"/>
              <a:buAutoNum type="alphaUcPeriod" startAt="2"/>
            </a:pPr>
            <a:r>
              <a:rPr lang="es-GT" sz="3600" b="1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Jesús se aparece a los once discípulos. </a:t>
            </a:r>
          </a:p>
          <a:p>
            <a:pPr marL="900113" lvl="1" indent="-450850" algn="just">
              <a:lnSpc>
                <a:spcPct val="80000"/>
              </a:lnSpc>
              <a:buClrTx/>
              <a:buFont typeface="+mj-lt"/>
              <a:buAutoNum type="arabicParenR"/>
            </a:pPr>
            <a:r>
              <a:rPr lang="es-GT" sz="3400" dirty="0">
                <a:ln w="0"/>
                <a:solidFill>
                  <a:schemeClr val="tx1"/>
                </a:solidFill>
                <a:latin typeface="Calibri" panose="020F0502020204030204" pitchFamily="34" charset="0"/>
              </a:rPr>
              <a:t>Él les dijo paz a vosotros, V.36.</a:t>
            </a:r>
          </a:p>
          <a:p>
            <a:pPr marL="900113" lvl="1" indent="-450850" algn="just">
              <a:lnSpc>
                <a:spcPct val="80000"/>
              </a:lnSpc>
              <a:buClrTx/>
              <a:buFont typeface="+mj-lt"/>
              <a:buAutoNum type="arabicParenR"/>
            </a:pPr>
            <a:r>
              <a:rPr lang="es-GT" sz="3400" dirty="0">
                <a:ln w="0"/>
                <a:solidFill>
                  <a:schemeClr val="tx1"/>
                </a:solidFill>
                <a:latin typeface="Calibri" panose="020F0502020204030204" pitchFamily="34" charset="0"/>
              </a:rPr>
              <a:t>ÉL los tranquilizó, porque se espantaron y atemorizaron, pensando que veían espíritu, V.37,38. </a:t>
            </a:r>
          </a:p>
          <a:p>
            <a:pPr marL="900113" lvl="1" indent="-450850" algn="just">
              <a:lnSpc>
                <a:spcPct val="80000"/>
              </a:lnSpc>
              <a:buClrTx/>
              <a:buFont typeface="+mj-lt"/>
              <a:buAutoNum type="arabicParenR"/>
            </a:pPr>
            <a:r>
              <a:rPr lang="es-GT" sz="3400" dirty="0">
                <a:ln w="0"/>
                <a:solidFill>
                  <a:schemeClr val="tx1"/>
                </a:solidFill>
                <a:latin typeface="Calibri" panose="020F0502020204030204" pitchFamily="34" charset="0"/>
              </a:rPr>
              <a:t>Él les mostró una vez más que Él realmente había resucitado, V.39-43. “Les mostró las manos y los pies, comió un pez asado y un panal de miel”.</a:t>
            </a:r>
          </a:p>
          <a:p>
            <a:pPr marL="900113" lvl="1" indent="-450850" algn="just">
              <a:lnSpc>
                <a:spcPct val="80000"/>
              </a:lnSpc>
              <a:buClrTx/>
              <a:buFont typeface="+mj-lt"/>
              <a:buAutoNum type="arabicParenR"/>
            </a:pPr>
            <a:r>
              <a:rPr lang="es-GT" sz="3400" dirty="0">
                <a:ln w="0"/>
                <a:solidFill>
                  <a:schemeClr val="tx1"/>
                </a:solidFill>
                <a:latin typeface="Calibri" panose="020F0502020204030204" pitchFamily="34" charset="0"/>
              </a:rPr>
              <a:t>Él al explicarles lo escrito en la Ley, los profetas, y los Salmos, el entendimiento se les abrió, V,44, 45.</a:t>
            </a:r>
          </a:p>
          <a:p>
            <a:pPr marL="1163638" lvl="2" indent="-441325" algn="just">
              <a:lnSpc>
                <a:spcPct val="80000"/>
              </a:lnSpc>
              <a:buClrTx/>
              <a:buFont typeface="+mj-lt"/>
              <a:buAutoNum type="alphaLcParenR"/>
            </a:pPr>
            <a:r>
              <a:rPr lang="es-GT" sz="3200" dirty="0">
                <a:ln w="0"/>
                <a:solidFill>
                  <a:schemeClr val="tx1"/>
                </a:solidFill>
                <a:latin typeface="Calibri" panose="020F0502020204030204" pitchFamily="34" charset="0"/>
              </a:rPr>
              <a:t>Ellos ahora predicarían a un Cristo que murió y resucitó para salvar a los pecadores, V.46,47.</a:t>
            </a:r>
          </a:p>
          <a:p>
            <a:pPr marL="1174433" lvl="2" indent="-450850" algn="just">
              <a:lnSpc>
                <a:spcPct val="80000"/>
              </a:lnSpc>
              <a:buClrTx/>
              <a:buFont typeface="+mj-lt"/>
              <a:buAutoNum type="alphaLcParenR"/>
            </a:pPr>
            <a:r>
              <a:rPr lang="es-GT" sz="3200" dirty="0">
                <a:ln w="0"/>
                <a:solidFill>
                  <a:schemeClr val="tx1"/>
                </a:solidFill>
                <a:latin typeface="Calibri" panose="020F0502020204030204" pitchFamily="34" charset="0"/>
              </a:rPr>
              <a:t>Ellos ahora darían este testimonio al mundo, V.48.</a:t>
            </a:r>
          </a:p>
          <a:p>
            <a:pPr marL="1174433" lvl="2" indent="-450850" algn="just">
              <a:lnSpc>
                <a:spcPct val="80000"/>
              </a:lnSpc>
              <a:buClrTx/>
              <a:buFont typeface="+mj-lt"/>
              <a:buAutoNum type="alphaLcParenR"/>
            </a:pPr>
            <a:r>
              <a:rPr lang="es-GT" sz="3200" dirty="0">
                <a:ln w="0"/>
                <a:solidFill>
                  <a:schemeClr val="tx1"/>
                </a:solidFill>
                <a:latin typeface="Calibri" panose="020F0502020204030204" pitchFamily="34" charset="0"/>
              </a:rPr>
              <a:t>Ellos ahora recibirían el poder del Espíritu Santo para predicar esta verdad al mundo.</a:t>
            </a:r>
          </a:p>
        </p:txBody>
      </p:sp>
    </p:spTree>
    <p:extLst>
      <p:ext uri="{BB962C8B-B14F-4D97-AF65-F5344CB8AC3E}">
        <p14:creationId xmlns:p14="http://schemas.microsoft.com/office/powerpoint/2010/main" val="2957376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882" y="537882"/>
            <a:ext cx="11174506" cy="5782236"/>
          </a:xfrm>
        </p:spPr>
        <p:txBody>
          <a:bodyPr anchor="ctr">
            <a:normAutofit/>
          </a:bodyPr>
          <a:lstStyle/>
          <a:p>
            <a:pPr marL="623888" indent="-623888" algn="just">
              <a:buClrTx/>
              <a:buSzPct val="100000"/>
              <a:buFont typeface="+mj-lt"/>
              <a:buAutoNum type="alphaUcPeriod" startAt="3"/>
            </a:pPr>
            <a:r>
              <a:rPr lang="es-GT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Es importante tener un conocimiento pleno del Cristo resucitado y recibir el poder del Espíritu Santo para predicar el mensaje de salvación.</a:t>
            </a:r>
          </a:p>
        </p:txBody>
      </p:sp>
    </p:spTree>
    <p:extLst>
      <p:ext uri="{BB962C8B-B14F-4D97-AF65-F5344CB8AC3E}">
        <p14:creationId xmlns:p14="http://schemas.microsoft.com/office/powerpoint/2010/main" val="3930658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3000" y="1739900"/>
            <a:ext cx="9875520" cy="2717800"/>
          </a:xfrm>
          <a:prstGeom prst="wedgeRoundRectCallout">
            <a:avLst>
              <a:gd name="adj1" fmla="val -59413"/>
              <a:gd name="adj2" fmla="val -105724"/>
              <a:gd name="adj3" fmla="val 16667"/>
            </a:avLst>
          </a:prstGeom>
          <a:solidFill>
            <a:srgbClr val="98B54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algn="ctr"/>
            <a:r>
              <a:rPr lang="es-GT" sz="66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DISCIPULADO Y MINISTERIO EN ACCION</a:t>
            </a:r>
          </a:p>
        </p:txBody>
      </p:sp>
    </p:spTree>
    <p:extLst>
      <p:ext uri="{BB962C8B-B14F-4D97-AF65-F5344CB8AC3E}">
        <p14:creationId xmlns:p14="http://schemas.microsoft.com/office/powerpoint/2010/main" val="2899229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6473" y="540327"/>
            <a:ext cx="11166763" cy="5763491"/>
          </a:xfrm>
        </p:spPr>
        <p:txBody>
          <a:bodyPr anchor="ctr">
            <a:noAutofit/>
          </a:bodyPr>
          <a:lstStyle/>
          <a:p>
            <a:pPr marL="263525" indent="-263525" algn="just"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s-GT" sz="4000" dirty="0">
                <a:ln w="0"/>
                <a:solidFill>
                  <a:schemeClr val="tx1"/>
                </a:solidFill>
                <a:latin typeface="Calibri" panose="020F0502020204030204" pitchFamily="34" charset="0"/>
              </a:rPr>
              <a:t>Ahora los creyentes celebramos con gozo la salvación que encontramos en Cristo. </a:t>
            </a:r>
          </a:p>
          <a:p>
            <a:pPr marL="263525" indent="-263525" algn="just"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s-GT" sz="4000" dirty="0">
                <a:ln w="0"/>
                <a:solidFill>
                  <a:schemeClr val="tx1"/>
                </a:solidFill>
                <a:latin typeface="Calibri" panose="020F0502020204030204" pitchFamily="34" charset="0"/>
              </a:rPr>
              <a:t>Pero también tenemos la responsabilidad de compartir estas buenas noticias con quienes nos rodean. </a:t>
            </a:r>
          </a:p>
          <a:p>
            <a:pPr marL="263525" indent="-263525" algn="just"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s-GT" sz="4000" dirty="0">
                <a:ln w="0"/>
                <a:solidFill>
                  <a:schemeClr val="tx1"/>
                </a:solidFill>
                <a:latin typeface="Calibri" panose="020F0502020204030204" pitchFamily="34" charset="0"/>
              </a:rPr>
              <a:t>Cada día dedique tiempo a celebrar la salvación y presente el evangelio en palabras y acciones.</a:t>
            </a:r>
          </a:p>
          <a:p>
            <a:pPr marL="263525" indent="-263525" algn="just"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s-GT" sz="4000" dirty="0">
                <a:ln w="0"/>
                <a:solidFill>
                  <a:schemeClr val="tx1"/>
                </a:solidFill>
                <a:latin typeface="Calibri" panose="020F0502020204030204" pitchFamily="34" charset="0"/>
              </a:rPr>
              <a:t>Ore para comprender y comunicar mejor la verdad de Dios que se encuentra en la Biblia.</a:t>
            </a:r>
          </a:p>
        </p:txBody>
      </p:sp>
    </p:spTree>
    <p:extLst>
      <p:ext uri="{BB962C8B-B14F-4D97-AF65-F5344CB8AC3E}">
        <p14:creationId xmlns:p14="http://schemas.microsoft.com/office/powerpoint/2010/main" val="3600870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2279BEF7-66BB-476C-B2A5-DF3525A317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5" y="1534"/>
            <a:ext cx="12187909" cy="6854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543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texto 4"/>
          <p:cNvSpPr txBox="1">
            <a:spLocks/>
          </p:cNvSpPr>
          <p:nvPr/>
        </p:nvSpPr>
        <p:spPr>
          <a:xfrm>
            <a:off x="537883" y="739588"/>
            <a:ext cx="11161058" cy="3052484"/>
          </a:xfrm>
          <a:prstGeom prst="rect">
            <a:avLst/>
          </a:prstGeom>
          <a:ln w="38100">
            <a:solidFill>
              <a:srgbClr val="0070C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just">
              <a:buNone/>
            </a:pPr>
            <a:r>
              <a:rPr lang="es-GT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VERSÍCULO CLAVE:</a:t>
            </a:r>
          </a:p>
          <a:p>
            <a:pPr marL="45720" indent="0" algn="just">
              <a:buNone/>
            </a:pPr>
            <a:r>
              <a:rPr lang="es-GT" sz="4000" dirty="0">
                <a:solidFill>
                  <a:schemeClr val="tx1"/>
                </a:solidFill>
              </a:rPr>
              <a:t>“Y comenzando desde Moisés, y siguiendo por todos los profetas, (Jesús) les declaraba en todas las Escrituras lo que de él decían”, Lucas 24:27.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EFE7BB62-3774-48AC-B974-BD015DE82E46}"/>
              </a:ext>
            </a:extLst>
          </p:cNvPr>
          <p:cNvSpPr/>
          <p:nvPr/>
        </p:nvSpPr>
        <p:spPr>
          <a:xfrm>
            <a:off x="537883" y="4375561"/>
            <a:ext cx="11161058" cy="1573764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" algn="just" defTabSz="914400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</a:pPr>
            <a:r>
              <a:rPr lang="es-GT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LECTURA EN CLASE: </a:t>
            </a:r>
          </a:p>
          <a:p>
            <a:pPr marL="45720" algn="just" defTabSz="914400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</a:pPr>
            <a:r>
              <a:rPr lang="es-GT" sz="4000" dirty="0">
                <a:solidFill>
                  <a:schemeClr val="tx1"/>
                </a:solidFill>
              </a:rPr>
              <a:t>Lucas 24:13-21,25,27-31. </a:t>
            </a:r>
            <a:endParaRPr lang="pt-BR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222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7882" y="363072"/>
            <a:ext cx="11161059" cy="981634"/>
          </a:xfrm>
        </p:spPr>
        <p:txBody>
          <a:bodyPr>
            <a:normAutofit/>
          </a:bodyPr>
          <a:lstStyle/>
          <a:p>
            <a:pPr algn="ctr"/>
            <a:r>
              <a:rPr lang="es-GT" sz="6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INTRODUCCION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882" y="1465729"/>
            <a:ext cx="11161059" cy="5029199"/>
          </a:xfrm>
        </p:spPr>
        <p:txBody>
          <a:bodyPr anchor="ctr">
            <a:noAutofit/>
          </a:bodyPr>
          <a:lstStyle/>
          <a:p>
            <a:pPr marL="360363" indent="-314325" algn="just">
              <a:lnSpc>
                <a:spcPct val="80000"/>
              </a:lnSpc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s-GT" sz="4000" dirty="0">
                <a:solidFill>
                  <a:schemeClr val="tx1"/>
                </a:solidFill>
              </a:rPr>
              <a:t>El conocimiento y la comprensión de la Palabra de Dios nos ayuda a combatir la duda y vencer las tentaciones. </a:t>
            </a:r>
          </a:p>
          <a:p>
            <a:pPr marL="360363" indent="-314325" algn="just">
              <a:lnSpc>
                <a:spcPct val="80000"/>
              </a:lnSpc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s-GT" sz="4000" dirty="0">
                <a:solidFill>
                  <a:schemeClr val="tx1"/>
                </a:solidFill>
              </a:rPr>
              <a:t>El Cristo resucitado se encontró con dos discípulos que iban a Emaús y fortaleció su fe vacilante. </a:t>
            </a:r>
          </a:p>
          <a:p>
            <a:pPr marL="360363" indent="-314325" algn="just">
              <a:lnSpc>
                <a:spcPct val="80000"/>
              </a:lnSpc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s-GT" sz="4000" dirty="0">
                <a:solidFill>
                  <a:schemeClr val="tx1"/>
                </a:solidFill>
              </a:rPr>
              <a:t>Esta lección nos muestra la paciencia y comprensión de Cristo para enseñarnos a andar con Él en fe.</a:t>
            </a:r>
          </a:p>
          <a:p>
            <a:pPr marL="360363" indent="-314325" algn="just">
              <a:lnSpc>
                <a:spcPct val="80000"/>
              </a:lnSpc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s-GT" sz="4000" dirty="0">
                <a:solidFill>
                  <a:schemeClr val="tx1"/>
                </a:solidFill>
              </a:rPr>
              <a:t>Aspectos importantes de esta lección:</a:t>
            </a:r>
          </a:p>
        </p:txBody>
      </p:sp>
    </p:spTree>
    <p:extLst>
      <p:ext uri="{BB962C8B-B14F-4D97-AF65-F5344CB8AC3E}">
        <p14:creationId xmlns:p14="http://schemas.microsoft.com/office/powerpoint/2010/main" val="100502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9E3B05B-4696-4B46-ACE7-36A0905750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7206" y="564776"/>
            <a:ext cx="5753100" cy="57626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49624" y="564776"/>
            <a:ext cx="5580529" cy="4027480"/>
          </a:xfrm>
        </p:spPr>
        <p:txBody>
          <a:bodyPr anchor="ctr"/>
          <a:lstStyle/>
          <a:p>
            <a:pPr algn="ctr"/>
            <a:r>
              <a:rPr lang="es-GT" sz="7000" b="1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  <a:t>EL SEÑOR RESUCITADO SE ACERCA</a:t>
            </a:r>
            <a:br>
              <a:rPr lang="es-GT" b="1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</a:br>
            <a:br>
              <a:rPr lang="es-GT" b="1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</a:br>
            <a:r>
              <a:rPr lang="es-GT" b="1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  <a:t>Lucas 24:13-16.</a:t>
            </a:r>
            <a:endParaRPr lang="es-GT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 pitchFamily="34" charset="0"/>
            </a:endParaRPr>
          </a:p>
        </p:txBody>
      </p:sp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>
          <a:xfrm>
            <a:off x="2470007" y="4753620"/>
            <a:ext cx="1339762" cy="1175657"/>
          </a:xfrm>
          <a:prstGeom prst="ellipse">
            <a:avLst/>
          </a:prstGeom>
          <a:solidFill>
            <a:srgbClr val="98B545"/>
          </a:solidFill>
          <a:ln w="57150"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b">
            <a:noAutofit/>
          </a:bodyPr>
          <a:lstStyle/>
          <a:p>
            <a:pPr algn="ctr"/>
            <a:r>
              <a:rPr lang="es-GT" sz="8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581924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51543" y="363071"/>
            <a:ext cx="11146971" cy="6131858"/>
          </a:xfrm>
        </p:spPr>
        <p:txBody>
          <a:bodyPr anchor="ctr">
            <a:noAutofit/>
          </a:bodyPr>
          <a:lstStyle/>
          <a:p>
            <a:pPr marL="539750" indent="-495300" algn="just">
              <a:buClrTx/>
              <a:buSzPct val="100000"/>
              <a:buFont typeface="+mj-lt"/>
              <a:buAutoNum type="alphaUcPeriod"/>
            </a:pPr>
            <a:r>
              <a:rPr lang="es-GT" sz="3800" b="1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Después de la resurrección de Cristo, dos de sus seguidores caminaban hacia Emaús, V.13. </a:t>
            </a:r>
          </a:p>
          <a:p>
            <a:pPr marL="900113" lvl="1" indent="-450850" algn="just">
              <a:buClrTx/>
              <a:buFont typeface="+mj-lt"/>
              <a:buAutoNum type="arabicParenR"/>
            </a:pPr>
            <a:r>
              <a:rPr lang="es-GT" sz="3600" dirty="0">
                <a:ln w="0"/>
                <a:solidFill>
                  <a:schemeClr val="tx1"/>
                </a:solidFill>
                <a:latin typeface="Calibri" panose="020F0502020204030204" pitchFamily="34" charset="0"/>
              </a:rPr>
              <a:t>La identificación: uno se llamaba Cleofás, pero del otro no se sabe el nombre.</a:t>
            </a:r>
          </a:p>
          <a:p>
            <a:pPr marL="900113" lvl="1" indent="-450850" algn="just">
              <a:buClrTx/>
              <a:buFont typeface="+mj-lt"/>
              <a:buAutoNum type="arabicParenR"/>
            </a:pPr>
            <a:r>
              <a:rPr lang="es-GT" sz="3600" dirty="0">
                <a:ln w="0"/>
                <a:solidFill>
                  <a:schemeClr val="tx1"/>
                </a:solidFill>
                <a:latin typeface="Calibri" panose="020F0502020204030204" pitchFamily="34" charset="0"/>
              </a:rPr>
              <a:t>La ubicación: Aldea Emaús está situado a unos 11 kilómetros de Jerusalén.</a:t>
            </a:r>
          </a:p>
          <a:p>
            <a:pPr marL="900113" lvl="1" indent="-450850" algn="just">
              <a:buClrTx/>
              <a:buFont typeface="+mj-lt"/>
              <a:buAutoNum type="arabicParenR"/>
            </a:pPr>
            <a:r>
              <a:rPr lang="es-GT" sz="3600" dirty="0">
                <a:ln w="0"/>
                <a:solidFill>
                  <a:schemeClr val="tx1"/>
                </a:solidFill>
                <a:latin typeface="Calibri" panose="020F0502020204030204" pitchFamily="34" charset="0"/>
              </a:rPr>
              <a:t>La conversación: Ellos hablaban de todas aquellas cosas que habían acontecido, V.14.</a:t>
            </a:r>
          </a:p>
          <a:p>
            <a:pPr marL="900113" lvl="1" indent="-450850" algn="just">
              <a:buClrTx/>
              <a:buFont typeface="+mj-lt"/>
              <a:buAutoNum type="arabicParenR"/>
            </a:pPr>
            <a:r>
              <a:rPr lang="es-GT" sz="3600" dirty="0">
                <a:ln w="0"/>
                <a:solidFill>
                  <a:schemeClr val="tx1"/>
                </a:solidFill>
                <a:latin typeface="Calibri" panose="020F0502020204030204" pitchFamily="34" charset="0"/>
              </a:rPr>
              <a:t>La situación emocional: ellos se encuentran en un estado de confusión, miedo, y desesperanza por la ejecución de Jesús.</a:t>
            </a:r>
          </a:p>
        </p:txBody>
      </p:sp>
    </p:spTree>
    <p:extLst>
      <p:ext uri="{BB962C8B-B14F-4D97-AF65-F5344CB8AC3E}">
        <p14:creationId xmlns:p14="http://schemas.microsoft.com/office/powerpoint/2010/main" val="3695703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51329" y="360219"/>
            <a:ext cx="11161059" cy="6192982"/>
          </a:xfrm>
        </p:spPr>
        <p:txBody>
          <a:bodyPr anchor="ctr">
            <a:noAutofit/>
          </a:bodyPr>
          <a:lstStyle/>
          <a:p>
            <a:pPr marL="539750" indent="-495300" algn="just">
              <a:buClrTx/>
              <a:buSzPct val="100000"/>
              <a:buFont typeface="+mj-lt"/>
              <a:buAutoNum type="alphaUcPeriod" startAt="2"/>
            </a:pPr>
            <a:r>
              <a:rPr lang="es-GT" sz="3600" b="1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Estos dos discípulos tuvieron la dicha de que Cristo se manifestara a ellos, V.15,16.  </a:t>
            </a:r>
          </a:p>
          <a:p>
            <a:pPr marL="900113" lvl="1" indent="-450850" algn="just">
              <a:buClrTx/>
              <a:buFont typeface="+mj-lt"/>
              <a:buAutoNum type="arabicParenR"/>
            </a:pPr>
            <a:r>
              <a:rPr lang="es-GT" sz="3400" dirty="0">
                <a:ln w="0"/>
                <a:solidFill>
                  <a:schemeClr val="tx1"/>
                </a:solidFill>
                <a:latin typeface="Calibri" panose="020F0502020204030204" pitchFamily="34" charset="0"/>
              </a:rPr>
              <a:t>Ellos razonaban y debatían sobre lo que había sucedido.</a:t>
            </a:r>
          </a:p>
          <a:p>
            <a:pPr marL="900113" lvl="1" indent="-450850" algn="just">
              <a:buClrTx/>
              <a:buFont typeface="+mj-lt"/>
              <a:buAutoNum type="arabicParenR"/>
            </a:pPr>
            <a:r>
              <a:rPr lang="es-GT" sz="3400" dirty="0">
                <a:ln w="0"/>
                <a:solidFill>
                  <a:schemeClr val="tx1"/>
                </a:solidFill>
                <a:latin typeface="Calibri" panose="020F0502020204030204" pitchFamily="34" charset="0"/>
              </a:rPr>
              <a:t>Ellos se encontraron con el Cristo resucitado en ese camino. “Se acercó y caminaba con ellos”.</a:t>
            </a:r>
          </a:p>
          <a:p>
            <a:pPr marL="900113" lvl="1" indent="-450850" algn="just">
              <a:buClrTx/>
              <a:buFont typeface="+mj-lt"/>
              <a:buAutoNum type="arabicParenR"/>
            </a:pPr>
            <a:r>
              <a:rPr lang="es-GT" sz="3400" dirty="0">
                <a:ln w="0"/>
                <a:solidFill>
                  <a:schemeClr val="tx1"/>
                </a:solidFill>
                <a:latin typeface="Calibri" panose="020F0502020204030204" pitchFamily="34" charset="0"/>
              </a:rPr>
              <a:t>Ellos no reconocieron a Jesús porque los ojos de ellos estaban velados por Dios, veamos algunas experiencias similares:</a:t>
            </a:r>
          </a:p>
          <a:p>
            <a:pPr marL="1341438" lvl="2" indent="-357188" algn="just">
              <a:buClrTx/>
              <a:buFont typeface="+mj-lt"/>
              <a:buAutoNum type="alphaLcParenR"/>
            </a:pPr>
            <a:r>
              <a:rPr lang="es-GT" sz="3200" dirty="0">
                <a:ln w="0"/>
                <a:solidFill>
                  <a:schemeClr val="tx1"/>
                </a:solidFill>
                <a:latin typeface="Calibri" panose="020F0502020204030204" pitchFamily="34" charset="0"/>
              </a:rPr>
              <a:t>María Magdalena confundió a Jesús con un jardinero junto al sepulcro. Véase Juan 20:15.</a:t>
            </a:r>
          </a:p>
          <a:p>
            <a:pPr marL="1341438" lvl="2" indent="-357188" algn="just">
              <a:buClrTx/>
              <a:buFont typeface="+mj-lt"/>
              <a:buAutoNum type="alphaLcParenR"/>
            </a:pPr>
            <a:r>
              <a:rPr lang="es-GT" sz="3200" dirty="0">
                <a:ln w="0"/>
                <a:solidFill>
                  <a:schemeClr val="tx1"/>
                </a:solidFill>
                <a:latin typeface="Calibri" panose="020F0502020204030204" pitchFamily="34" charset="0"/>
              </a:rPr>
              <a:t>Los apóstoles pensaron que habían visto un espíritu o un fantasma cuando Jesús se les apareció. Lucas 24:37.</a:t>
            </a:r>
          </a:p>
        </p:txBody>
      </p:sp>
    </p:spTree>
    <p:extLst>
      <p:ext uri="{BB962C8B-B14F-4D97-AF65-F5344CB8AC3E}">
        <p14:creationId xmlns:p14="http://schemas.microsoft.com/office/powerpoint/2010/main" val="1124582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882" y="537882"/>
            <a:ext cx="11174506" cy="5782236"/>
          </a:xfrm>
        </p:spPr>
        <p:txBody>
          <a:bodyPr anchor="ctr">
            <a:normAutofit/>
          </a:bodyPr>
          <a:lstStyle/>
          <a:p>
            <a:pPr marL="623888" indent="-623888" algn="just">
              <a:buClrTx/>
              <a:buSzPct val="100000"/>
              <a:buFont typeface="+mj-lt"/>
              <a:buAutoNum type="alphaUcPeriod" startAt="3"/>
            </a:pPr>
            <a:r>
              <a:rPr lang="es-GT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Es importante ver cómo Dios ha estado obrando en nuestra vida aun cuando no nos hemos dado cuenta en el momento. </a:t>
            </a:r>
          </a:p>
        </p:txBody>
      </p:sp>
    </p:spTree>
    <p:extLst>
      <p:ext uri="{BB962C8B-B14F-4D97-AF65-F5344CB8AC3E}">
        <p14:creationId xmlns:p14="http://schemas.microsoft.com/office/powerpoint/2010/main" val="175069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6F791EB-FD5B-471E-81CE-2F96A8115D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4964" y="564776"/>
            <a:ext cx="5753100" cy="57626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49624" y="564776"/>
            <a:ext cx="5580529" cy="4027480"/>
          </a:xfrm>
        </p:spPr>
        <p:txBody>
          <a:bodyPr anchor="ctr"/>
          <a:lstStyle/>
          <a:p>
            <a:pPr algn="ctr"/>
            <a:r>
              <a:rPr lang="es-GT" sz="7000" b="1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  <a:t>EL SEÑOR RESUCITADO ENSEÑA</a:t>
            </a:r>
            <a:br>
              <a:rPr lang="es-GT" b="1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</a:br>
            <a:br>
              <a:rPr lang="es-GT" b="1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</a:br>
            <a:r>
              <a:rPr lang="es-GT" b="1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  <a:t>Lucas 24: 17-27.</a:t>
            </a:r>
            <a:endParaRPr lang="es-GT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 pitchFamily="34" charset="0"/>
            </a:endParaRPr>
          </a:p>
        </p:txBody>
      </p:sp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>
          <a:xfrm>
            <a:off x="2470007" y="4753620"/>
            <a:ext cx="1339762" cy="1175657"/>
          </a:xfrm>
          <a:prstGeom prst="ellipse">
            <a:avLst/>
          </a:prstGeom>
          <a:solidFill>
            <a:srgbClr val="98B545"/>
          </a:solidFill>
          <a:ln w="57150"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b">
            <a:noAutofit/>
          </a:bodyPr>
          <a:lstStyle/>
          <a:p>
            <a:pPr algn="ctr"/>
            <a:r>
              <a:rPr lang="es-GT" sz="8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013554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51543" y="363071"/>
            <a:ext cx="11146971" cy="6131858"/>
          </a:xfrm>
        </p:spPr>
        <p:txBody>
          <a:bodyPr anchor="ctr">
            <a:noAutofit/>
          </a:bodyPr>
          <a:lstStyle/>
          <a:p>
            <a:pPr marL="539750" indent="-495300" algn="just">
              <a:lnSpc>
                <a:spcPct val="80000"/>
              </a:lnSpc>
              <a:buClrTx/>
              <a:buSzPct val="100000"/>
              <a:buFont typeface="+mj-lt"/>
              <a:buAutoNum type="alphaUcPeriod"/>
            </a:pPr>
            <a:r>
              <a:rPr lang="es-GT" sz="3600" b="1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Jesús entra en la conversación de estos dos seguidores. </a:t>
            </a:r>
          </a:p>
          <a:p>
            <a:pPr marL="900113" lvl="1" indent="-450850" algn="just">
              <a:lnSpc>
                <a:spcPct val="80000"/>
              </a:lnSpc>
              <a:buClrTx/>
              <a:buFont typeface="+mj-lt"/>
              <a:buAutoNum type="arabicParenR"/>
            </a:pPr>
            <a:r>
              <a:rPr lang="es-GT" sz="3400" dirty="0">
                <a:ln w="0"/>
                <a:solidFill>
                  <a:schemeClr val="tx1"/>
                </a:solidFill>
                <a:latin typeface="Calibri" panose="020F0502020204030204" pitchFamily="34" charset="0"/>
              </a:rPr>
              <a:t>Él les pregunta de que hablaban y porque estaban tristes, V.17.</a:t>
            </a:r>
          </a:p>
          <a:p>
            <a:pPr marL="900113" lvl="1" indent="-450850" algn="just">
              <a:lnSpc>
                <a:spcPct val="80000"/>
              </a:lnSpc>
              <a:buClrTx/>
              <a:buFont typeface="+mj-lt"/>
              <a:buAutoNum type="arabicParenR"/>
            </a:pPr>
            <a:r>
              <a:rPr lang="es-GT" sz="3400" dirty="0">
                <a:ln w="0"/>
                <a:solidFill>
                  <a:schemeClr val="tx1"/>
                </a:solidFill>
                <a:latin typeface="Calibri" panose="020F0502020204030204" pitchFamily="34" charset="0"/>
              </a:rPr>
              <a:t>Él obtuvo respuesta: Cleofás le dice ¿Eres tú el único residente en Jerusalén que no sabe las cosas que estos días han pasado en ella?</a:t>
            </a:r>
          </a:p>
          <a:p>
            <a:pPr marL="900113" lvl="1" indent="-450850" algn="just">
              <a:lnSpc>
                <a:spcPct val="80000"/>
              </a:lnSpc>
              <a:buClrTx/>
              <a:buFont typeface="+mj-lt"/>
              <a:buAutoNum type="arabicParenR"/>
            </a:pPr>
            <a:r>
              <a:rPr lang="es-GT" sz="3400" dirty="0">
                <a:ln w="0"/>
                <a:solidFill>
                  <a:schemeClr val="tx1"/>
                </a:solidFill>
                <a:latin typeface="Calibri" panose="020F0502020204030204" pitchFamily="34" charset="0"/>
              </a:rPr>
              <a:t>Él les dijo que cosas y ellos le explicaron lo que sabían de Jesús.</a:t>
            </a:r>
          </a:p>
          <a:p>
            <a:pPr marL="1237933" lvl="2" indent="-514350" algn="just">
              <a:lnSpc>
                <a:spcPct val="80000"/>
              </a:lnSpc>
              <a:buClrTx/>
              <a:buFont typeface="+mj-lt"/>
              <a:buAutoNum type="alphaLcParenR"/>
            </a:pPr>
            <a:r>
              <a:rPr lang="es-GT" sz="3200" dirty="0">
                <a:ln w="0"/>
                <a:solidFill>
                  <a:schemeClr val="tx1"/>
                </a:solidFill>
                <a:latin typeface="Calibri" panose="020F0502020204030204" pitchFamily="34" charset="0"/>
              </a:rPr>
              <a:t>Que fue un varón profeta, poderoso en obra y en palabra, V.19.</a:t>
            </a:r>
          </a:p>
          <a:p>
            <a:pPr marL="1237933" lvl="2" indent="-514350" algn="just">
              <a:lnSpc>
                <a:spcPct val="80000"/>
              </a:lnSpc>
              <a:buClrTx/>
              <a:buFont typeface="+mj-lt"/>
              <a:buAutoNum type="alphaLcParenR"/>
            </a:pPr>
            <a:r>
              <a:rPr lang="es-GT" sz="3200" dirty="0">
                <a:ln w="0"/>
                <a:solidFill>
                  <a:schemeClr val="tx1"/>
                </a:solidFill>
                <a:latin typeface="Calibri" panose="020F0502020204030204" pitchFamily="34" charset="0"/>
              </a:rPr>
              <a:t>Que los lideres religiosos lo entregaron al gobierno romano, y que ellos mismos lo condenaron y crucificaron, V.20.</a:t>
            </a:r>
          </a:p>
        </p:txBody>
      </p:sp>
    </p:spTree>
    <p:extLst>
      <p:ext uri="{BB962C8B-B14F-4D97-AF65-F5344CB8AC3E}">
        <p14:creationId xmlns:p14="http://schemas.microsoft.com/office/powerpoint/2010/main" val="95013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ase">
  <a:themeElements>
    <a:clrScheme name="Amarillo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TM03457444[[fn=Base]]</Template>
  <TotalTime>1035</TotalTime>
  <Words>1039</Words>
  <Application>Microsoft Office PowerPoint</Application>
  <PresentationFormat>Panorámica</PresentationFormat>
  <Paragraphs>68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4" baseType="lpstr">
      <vt:lpstr>Calibri</vt:lpstr>
      <vt:lpstr>Calibri Light</vt:lpstr>
      <vt:lpstr>Corbel</vt:lpstr>
      <vt:lpstr>Wingdings</vt:lpstr>
      <vt:lpstr>Base</vt:lpstr>
      <vt:lpstr>EL CRISTO RESUCITADO  DISIPA LAS DUDAS</vt:lpstr>
      <vt:lpstr>Presentación de PowerPoint</vt:lpstr>
      <vt:lpstr>INTRODUCCION</vt:lpstr>
      <vt:lpstr>EL SEÑOR RESUCITADO SE ACERCA  Lucas 24:13-16.</vt:lpstr>
      <vt:lpstr>Presentación de PowerPoint</vt:lpstr>
      <vt:lpstr>Presentación de PowerPoint</vt:lpstr>
      <vt:lpstr>Presentación de PowerPoint</vt:lpstr>
      <vt:lpstr>EL SEÑOR RESUCITADO ENSEÑA  Lucas 24: 17-27.</vt:lpstr>
      <vt:lpstr>Presentación de PowerPoint</vt:lpstr>
      <vt:lpstr>Presentación de PowerPoint</vt:lpstr>
      <vt:lpstr>Presentación de PowerPoint</vt:lpstr>
      <vt:lpstr>Presentación de PowerPoint</vt:lpstr>
      <vt:lpstr>EL SEÑOR RESUCITADO ES RECONOCIDO  Lucas 24:28-49.</vt:lpstr>
      <vt:lpstr>Presentación de PowerPoint</vt:lpstr>
      <vt:lpstr>Presentación de PowerPoint</vt:lpstr>
      <vt:lpstr>Presentación de PowerPoint</vt:lpstr>
      <vt:lpstr>DISCIPULADO Y MINISTERIO EN ACCION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DIOS DE JUICIO Y MISERICORDIA</dc:title>
  <dc:creator>Alfonso Gaitan</dc:creator>
  <cp:lastModifiedBy>David Rodríguez Zamora</cp:lastModifiedBy>
  <cp:revision>236</cp:revision>
  <dcterms:created xsi:type="dcterms:W3CDTF">2016-12-08T03:18:22Z</dcterms:created>
  <dcterms:modified xsi:type="dcterms:W3CDTF">2022-04-19T22:49:49Z</dcterms:modified>
</cp:coreProperties>
</file>