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8" r:id="rId3"/>
    <p:sldId id="259" r:id="rId4"/>
    <p:sldId id="260" r:id="rId5"/>
    <p:sldId id="257" r:id="rId6"/>
    <p:sldId id="262" r:id="rId7"/>
    <p:sldId id="281" r:id="rId8"/>
    <p:sldId id="282" r:id="rId9"/>
    <p:sldId id="284" r:id="rId10"/>
    <p:sldId id="283" r:id="rId11"/>
    <p:sldId id="285" r:id="rId12"/>
    <p:sldId id="286" r:id="rId13"/>
    <p:sldId id="287" r:id="rId14"/>
    <p:sldId id="278" r:id="rId15"/>
    <p:sldId id="271" r:id="rId16"/>
    <p:sldId id="274" r:id="rId17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3A3"/>
    <a:srgbClr val="40B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B90-A15D-495A-AF70-9DF80E605636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30CB-C9DF-40CE-BB0E-F7796409BEB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2350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B90-A15D-495A-AF70-9DF80E605636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30CB-C9DF-40CE-BB0E-F7796409BEB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8586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B90-A15D-495A-AF70-9DF80E605636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30CB-C9DF-40CE-BB0E-F7796409BEB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9577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B90-A15D-495A-AF70-9DF80E605636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30CB-C9DF-40CE-BB0E-F7796409BEB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4055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B90-A15D-495A-AF70-9DF80E605636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30CB-C9DF-40CE-BB0E-F7796409BEB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360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B90-A15D-495A-AF70-9DF80E605636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30CB-C9DF-40CE-BB0E-F7796409BEB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3417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B90-A15D-495A-AF70-9DF80E605636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30CB-C9DF-40CE-BB0E-F7796409BEB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6394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B90-A15D-495A-AF70-9DF80E605636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30CB-C9DF-40CE-BB0E-F7796409BEB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3493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B90-A15D-495A-AF70-9DF80E605636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30CB-C9DF-40CE-BB0E-F7796409BEB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5558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B90-A15D-495A-AF70-9DF80E605636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30CB-C9DF-40CE-BB0E-F7796409BEB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3432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B90-A15D-495A-AF70-9DF80E605636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30CB-C9DF-40CE-BB0E-F7796409BEB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8155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04B90-A15D-495A-AF70-9DF80E605636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930CB-C9DF-40CE-BB0E-F7796409BEB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3327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ersículo del Día - Lucas 1:31 - iDisci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65" y="1748117"/>
            <a:ext cx="10071847" cy="48274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9623" y="282389"/>
            <a:ext cx="11524129" cy="1316198"/>
          </a:xfrm>
        </p:spPr>
        <p:txBody>
          <a:bodyPr>
            <a:noAutofit/>
          </a:bodyPr>
          <a:lstStyle/>
          <a:p>
            <a:pPr algn="ctr"/>
            <a:r>
              <a:rPr lang="es-GT" sz="5400" b="1" dirty="0">
                <a:latin typeface="+mn-lt"/>
              </a:rPr>
              <a:t>ANUNCIO Y ESPERA DEL     NACIMIENTO DE JESÚS</a:t>
            </a:r>
          </a:p>
        </p:txBody>
      </p:sp>
    </p:spTree>
    <p:extLst>
      <p:ext uri="{BB962C8B-B14F-4D97-AF65-F5344CB8AC3E}">
        <p14:creationId xmlns:p14="http://schemas.microsoft.com/office/powerpoint/2010/main" val="1043238117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1" y="268941"/>
            <a:ext cx="11161059" cy="6320118"/>
          </a:xfrm>
        </p:spPr>
        <p:txBody>
          <a:bodyPr anchor="ctr">
            <a:normAutofit/>
          </a:bodyPr>
          <a:lstStyle/>
          <a:p>
            <a:pPr marL="536575" indent="-536575" algn="just">
              <a:buFont typeface="+mj-lt"/>
              <a:buAutoNum type="alphaUcPeriod" startAt="2"/>
            </a:pPr>
            <a:r>
              <a:rPr lang="es-GT" sz="4000" b="1" dirty="0"/>
              <a:t>María visito a su prima Elisabet, veamos las cosas que ocurrieron cuando se encontraron, V.39-45.</a:t>
            </a:r>
          </a:p>
          <a:p>
            <a:pPr marL="993775" lvl="1" indent="-536575" algn="just">
              <a:buFont typeface="+mj-lt"/>
              <a:buAutoNum type="arabicParenR"/>
            </a:pPr>
            <a:r>
              <a:rPr lang="es-GT" sz="3600" dirty="0"/>
              <a:t>El bebe en el vientre de Elisabet saltó de alegría ante el saludo de María.</a:t>
            </a:r>
          </a:p>
          <a:p>
            <a:pPr marL="993775" lvl="1" indent="-536575" algn="just">
              <a:buFont typeface="+mj-lt"/>
              <a:buAutoNum type="arabicParenR"/>
            </a:pPr>
            <a:r>
              <a:rPr lang="es-GT" sz="3600" dirty="0"/>
              <a:t>Elisabet fue llena del Espíritu Santo.</a:t>
            </a:r>
          </a:p>
          <a:p>
            <a:pPr marL="993775" lvl="1" indent="-536575" algn="just">
              <a:buFont typeface="+mj-lt"/>
              <a:buAutoNum type="arabicParenR"/>
            </a:pPr>
            <a:r>
              <a:rPr lang="es-GT" sz="3600" dirty="0"/>
              <a:t>Elisabet declaro que María era bendita por Dios y también el hijo en su vientre.</a:t>
            </a:r>
          </a:p>
          <a:p>
            <a:pPr marL="993775" lvl="1" indent="-536575" algn="just">
              <a:buFont typeface="+mj-lt"/>
              <a:buAutoNum type="arabicParenR"/>
            </a:pPr>
            <a:r>
              <a:rPr lang="es-GT" sz="3600" dirty="0"/>
              <a:t>Elisabet confirmó la misión de Juan el Bautista y también la misión redentora de Jesús.</a:t>
            </a:r>
          </a:p>
        </p:txBody>
      </p:sp>
    </p:spTree>
    <p:extLst>
      <p:ext uri="{BB962C8B-B14F-4D97-AF65-F5344CB8AC3E}">
        <p14:creationId xmlns:p14="http://schemas.microsoft.com/office/powerpoint/2010/main" val="195566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645" y="1707775"/>
            <a:ext cx="6559296" cy="48036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DEE3A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4436" y="450474"/>
            <a:ext cx="11174506" cy="786655"/>
          </a:xfrm>
        </p:spPr>
        <p:txBody>
          <a:bodyPr anchor="ctr">
            <a:noAutofit/>
          </a:bodyPr>
          <a:lstStyle/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 MAGNIFICAT DE MARIA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24436" y="2756648"/>
            <a:ext cx="4465542" cy="739588"/>
          </a:xfrm>
        </p:spPr>
        <p:txBody>
          <a:bodyPr anchor="ctr">
            <a:normAutofit/>
          </a:bodyPr>
          <a:lstStyle/>
          <a:p>
            <a:pPr algn="ctr"/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Lucas 1:46-55.</a:t>
            </a:r>
          </a:p>
        </p:txBody>
      </p:sp>
      <p:sp>
        <p:nvSpPr>
          <p:cNvPr id="5" name="Elipse 4"/>
          <p:cNvSpPr/>
          <p:nvPr/>
        </p:nvSpPr>
        <p:spPr>
          <a:xfrm>
            <a:off x="2105025" y="5015755"/>
            <a:ext cx="1304364" cy="995081"/>
          </a:xfrm>
          <a:prstGeom prst="ellipse">
            <a:avLst/>
          </a:prstGeom>
          <a:solidFill>
            <a:srgbClr val="DEE3A3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9511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282388"/>
            <a:ext cx="11161059" cy="6293223"/>
          </a:xfrm>
        </p:spPr>
        <p:txBody>
          <a:bodyPr anchor="ctr">
            <a:normAutofit lnSpcReduction="10000"/>
          </a:bodyPr>
          <a:lstStyle/>
          <a:p>
            <a:pPr marL="538163" indent="-538163" algn="just">
              <a:lnSpc>
                <a:spcPct val="80000"/>
              </a:lnSpc>
              <a:buFont typeface="+mj-lt"/>
              <a:buAutoNum type="alphaUcPeriod"/>
            </a:pPr>
            <a:r>
              <a:rPr lang="es-GT" sz="4000" b="1" dirty="0"/>
              <a:t>Esta expresión de alabanza ha llegado a conocerse como El Magníficat en la traducción en latín, el verbo español es “magnificar” en nuestras versiones de la Biblia se usa “engrandecer”, “glorificar” (NVI), “alabar” (NTV) y habla de la grandeza de Dios.</a:t>
            </a:r>
          </a:p>
          <a:p>
            <a:pPr marL="538163" indent="-538163" algn="just">
              <a:lnSpc>
                <a:spcPct val="80000"/>
              </a:lnSpc>
              <a:buFont typeface="+mj-lt"/>
              <a:buAutoNum type="alphaUcPeriod"/>
            </a:pPr>
            <a:r>
              <a:rPr lang="es-GT" sz="4000" b="1" dirty="0"/>
              <a:t>En este himno de alabanza María nos enseña cómo adorar a Dios correctamente.</a:t>
            </a:r>
          </a:p>
          <a:p>
            <a:pPr marL="981075" lvl="1" indent="-523875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/>
              <a:t>Nos enseña acerca de la actitud propia en la adoración a Dios.</a:t>
            </a:r>
          </a:p>
          <a:p>
            <a:pPr marL="1452563" lvl="2" indent="-538163" algn="just">
              <a:lnSpc>
                <a:spcPct val="80000"/>
              </a:lnSpc>
              <a:buFont typeface="+mj-lt"/>
              <a:buAutoNum type="alphaLcParenR"/>
            </a:pPr>
            <a:r>
              <a:rPr lang="es-GT" sz="3200" dirty="0"/>
              <a:t>Adorarlo con el corazón, V.46,47.</a:t>
            </a:r>
          </a:p>
          <a:p>
            <a:pPr marL="1452563" lvl="2" indent="-538163" algn="just">
              <a:lnSpc>
                <a:spcPct val="80000"/>
              </a:lnSpc>
              <a:buFont typeface="+mj-lt"/>
              <a:buAutoNum type="alphaLcParenR"/>
            </a:pPr>
            <a:r>
              <a:rPr lang="es-GT" sz="3200" dirty="0"/>
              <a:t>Adorarlo con intensidad, V. 46,47.</a:t>
            </a:r>
          </a:p>
          <a:p>
            <a:pPr marL="1452563" lvl="2" indent="-538163" algn="just">
              <a:lnSpc>
                <a:spcPct val="80000"/>
              </a:lnSpc>
              <a:buFont typeface="+mj-lt"/>
              <a:buAutoNum type="alphaLcParenR"/>
            </a:pPr>
            <a:r>
              <a:rPr lang="es-GT" sz="3200" dirty="0"/>
              <a:t>Adorarlo humildemente, V.48.</a:t>
            </a:r>
          </a:p>
        </p:txBody>
      </p:sp>
    </p:spTree>
    <p:extLst>
      <p:ext uri="{BB962C8B-B14F-4D97-AF65-F5344CB8AC3E}">
        <p14:creationId xmlns:p14="http://schemas.microsoft.com/office/powerpoint/2010/main" val="51343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1" y="268941"/>
            <a:ext cx="11161059" cy="6320118"/>
          </a:xfrm>
        </p:spPr>
        <p:txBody>
          <a:bodyPr anchor="ctr">
            <a:normAutofit lnSpcReduction="10000"/>
          </a:bodyPr>
          <a:lstStyle/>
          <a:p>
            <a:pPr marL="536575" indent="-536575" algn="just">
              <a:buFont typeface="+mj-lt"/>
              <a:buAutoNum type="alphaUcPeriod" startAt="2"/>
            </a:pPr>
            <a:r>
              <a:rPr lang="es-GT" sz="4000" b="1" dirty="0"/>
              <a:t>En este himno de alabanza María nos enseña cómo adorar a Dios correctamente.</a:t>
            </a:r>
          </a:p>
          <a:p>
            <a:pPr marL="981075" lvl="1" indent="-523875" algn="just">
              <a:buFont typeface="+mj-lt"/>
              <a:buAutoNum type="arabicParenR" startAt="2"/>
            </a:pPr>
            <a:r>
              <a:rPr lang="es-GT" sz="3600" dirty="0"/>
              <a:t>Nos enseña que Dios es el objeto de la adoración.</a:t>
            </a:r>
          </a:p>
          <a:p>
            <a:pPr marL="1450975" lvl="2" indent="-536575" algn="just">
              <a:buFont typeface="+mj-lt"/>
              <a:buAutoNum type="alphaLcParenR"/>
            </a:pPr>
            <a:r>
              <a:rPr lang="es-GT" sz="3200" dirty="0"/>
              <a:t>Él es Todopoderoso, V.49.</a:t>
            </a:r>
          </a:p>
          <a:p>
            <a:pPr marL="1450975" lvl="2" indent="-536575" algn="just">
              <a:buFont typeface="+mj-lt"/>
              <a:buAutoNum type="alphaLcParenR"/>
            </a:pPr>
            <a:r>
              <a:rPr lang="es-GT" sz="3200" dirty="0"/>
              <a:t>Él es santo. “Esto implica su imposibilidad de hacer mal, Dios hace bien a sus hijos porque Él es santo”.</a:t>
            </a:r>
          </a:p>
          <a:p>
            <a:pPr marL="1450975" lvl="2" indent="-536575" algn="just">
              <a:buFont typeface="+mj-lt"/>
              <a:buAutoNum type="alphaLcParenR"/>
            </a:pPr>
            <a:r>
              <a:rPr lang="es-GT" sz="3200" dirty="0"/>
              <a:t>Él es misericordioso, V.50.</a:t>
            </a:r>
          </a:p>
          <a:p>
            <a:pPr marL="993775" lvl="1" indent="-536575" algn="just">
              <a:buFont typeface="+mj-lt"/>
              <a:buAutoNum type="arabicParenR" startAt="2"/>
            </a:pPr>
            <a:r>
              <a:rPr lang="es-GT" sz="3600" dirty="0"/>
              <a:t>No enseña acerca de la razón de adorar a Dios.</a:t>
            </a:r>
          </a:p>
          <a:p>
            <a:pPr marL="1450975" lvl="2" indent="-536575" algn="just">
              <a:buFont typeface="+mj-lt"/>
              <a:buAutoNum type="alphaLcParenR"/>
            </a:pPr>
            <a:r>
              <a:rPr lang="es-GT" sz="3200" dirty="0"/>
              <a:t>Reconoce que Dios es su Salvador, V.47.</a:t>
            </a:r>
          </a:p>
          <a:p>
            <a:pPr marL="1450975" lvl="2" indent="-536575" algn="just">
              <a:buFont typeface="+mj-lt"/>
              <a:buAutoNum type="alphaLcParenR"/>
            </a:pPr>
            <a:r>
              <a:rPr lang="es-GT" sz="3200" dirty="0"/>
              <a:t>Esta agradecida por la compasión de Dios hacia ella, V.48,49.</a:t>
            </a:r>
          </a:p>
          <a:p>
            <a:pPr marL="993775" lvl="1" indent="-536575" algn="just">
              <a:buFont typeface="+mj-lt"/>
              <a:buAutoNum type="arabicParenR" startAt="2"/>
            </a:pPr>
            <a:r>
              <a:rPr lang="es-GT" sz="3600" dirty="0"/>
              <a:t>Esta agradecida por lo que Dios hace por su pueblo, V.50,54-55. </a:t>
            </a:r>
          </a:p>
        </p:txBody>
      </p:sp>
    </p:spTree>
    <p:extLst>
      <p:ext uri="{BB962C8B-B14F-4D97-AF65-F5344CB8AC3E}">
        <p14:creationId xmlns:p14="http://schemas.microsoft.com/office/powerpoint/2010/main" val="117851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a libre 5"/>
          <p:cNvSpPr/>
          <p:nvPr/>
        </p:nvSpPr>
        <p:spPr>
          <a:xfrm>
            <a:off x="1075766" y="1828801"/>
            <a:ext cx="10071846" cy="321384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rgbClr val="DEE3A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shade val="50000"/>
              <a:hueOff val="0"/>
              <a:satOff val="0"/>
              <a:lumOff val="0"/>
              <a:alphaOff val="0"/>
            </a:schemeClr>
          </a:fillRef>
          <a:effectRef idx="2">
            <a:schemeClr val="accent6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3850" tIns="475615" rIns="323453" bIns="475616" numCol="1" spcCol="1270" anchor="ctr" anchorCtr="0">
            <a:noAutofit/>
          </a:bodyPr>
          <a:lstStyle/>
          <a:p>
            <a:pPr lvl="0" algn="ctr" defTabSz="2266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6600" b="1" kern="1200" dirty="0">
                <a:solidFill>
                  <a:schemeClr val="tx1"/>
                </a:solidFill>
              </a:rPr>
              <a:t>DISCIPULADO Y MINISTERIO EN ACCIÓN</a:t>
            </a:r>
          </a:p>
        </p:txBody>
      </p:sp>
    </p:spTree>
    <p:extLst>
      <p:ext uri="{BB962C8B-B14F-4D97-AF65-F5344CB8AC3E}">
        <p14:creationId xmlns:p14="http://schemas.microsoft.com/office/powerpoint/2010/main" val="428638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389965"/>
            <a:ext cx="11187953" cy="6104964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3600" dirty="0"/>
              <a:t>Dios eligió el momento perfecto y la manera perfecta de enviar a su Hijo al Mundo.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3600" dirty="0"/>
              <a:t>El anuncio de Gabriel a María cambiaria el mundo y cambiaria nuestra vida.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3600" dirty="0"/>
              <a:t>Dios nos llama a vivir en obediencia y a llevar ese mensaje a todos los que nos rodean.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3600" dirty="0"/>
              <a:t>Alabemos a Dios y juntos regocijarnos como lo hicieron María y Elisabet. 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3600" dirty="0"/>
              <a:t>De a conocer a Jesús entre sus familiares y amistades que todavía no ven a Cristo como Salvador.</a:t>
            </a:r>
          </a:p>
        </p:txBody>
      </p:sp>
    </p:spTree>
    <p:extLst>
      <p:ext uri="{BB962C8B-B14F-4D97-AF65-F5344CB8AC3E}">
        <p14:creationId xmlns:p14="http://schemas.microsoft.com/office/powerpoint/2010/main" val="330027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4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37882" y="389965"/>
            <a:ext cx="11174505" cy="286422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 CLAVE:</a:t>
            </a:r>
          </a:p>
          <a:p>
            <a:pPr marL="0" indent="0" algn="just">
              <a:buNone/>
            </a:pPr>
            <a:r>
              <a:rPr lang="es-GT" sz="4400" dirty="0"/>
              <a:t>“Y ahora, concebirás (María) en tu vientre, y darás a luz un hijo, y llamarás su nombre Jesús”, Lucas 1:31. 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37881" y="3617258"/>
            <a:ext cx="11174505" cy="286422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LECTURA EN CLASE:</a:t>
            </a:r>
          </a:p>
          <a:p>
            <a:pPr marL="0" indent="0" algn="ctr">
              <a:buNone/>
            </a:pPr>
            <a:r>
              <a:rPr lang="es-GT" sz="4400" dirty="0"/>
              <a:t>Lucas 1:26-28,30-32,35,38-41,46-53.  </a:t>
            </a:r>
          </a:p>
        </p:txBody>
      </p:sp>
    </p:spTree>
    <p:extLst>
      <p:ext uri="{BB962C8B-B14F-4D97-AF65-F5344CB8AC3E}">
        <p14:creationId xmlns:p14="http://schemas.microsoft.com/office/powerpoint/2010/main" val="338539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7881" y="282388"/>
            <a:ext cx="11161059" cy="968187"/>
          </a:xfrm>
        </p:spPr>
        <p:txBody>
          <a:bodyPr>
            <a:normAutofit/>
          </a:bodyPr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INTRODUCCIÓN: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1" y="1371600"/>
            <a:ext cx="11161059" cy="5204011"/>
          </a:xfrm>
        </p:spPr>
        <p:txBody>
          <a:bodyPr anchor="ctr">
            <a:noAutofit/>
          </a:bodyPr>
          <a:lstStyle/>
          <a:p>
            <a:pPr marL="538163" indent="-538163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s-GT" sz="3600" dirty="0"/>
              <a:t>Los religiosos nos acusan de ser los enemigos de María, sin embargo, debemos aclarar que, si la respetamos, que aprendemos de su ejemplo mas no la veneramos ni adoramos. </a:t>
            </a:r>
          </a:p>
          <a:p>
            <a:pPr marL="538163" indent="-538163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s-GT" sz="3600" dirty="0"/>
              <a:t>Reconocemos que esta notable mujer fue escogida de entre todas las demás para dar a luz y criar al Hijo de Dios.</a:t>
            </a:r>
          </a:p>
          <a:p>
            <a:pPr marL="538163" indent="-538163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s-GT" sz="3600" dirty="0"/>
              <a:t>Esta lección examina la respuesta de María a la invitación de Dios de ser madre terrenal de Jesús y nos recuerda que debemos alabar a Dios por el regalo de su Hijo, Jesús.</a:t>
            </a:r>
          </a:p>
        </p:txBody>
      </p:sp>
    </p:spTree>
    <p:extLst>
      <p:ext uri="{BB962C8B-B14F-4D97-AF65-F5344CB8AC3E}">
        <p14:creationId xmlns:p14="http://schemas.microsoft.com/office/powerpoint/2010/main" val="261075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388" y="1711089"/>
            <a:ext cx="6557554" cy="47972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DEE3A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4436" y="450474"/>
            <a:ext cx="11174506" cy="786655"/>
          </a:xfrm>
        </p:spPr>
        <p:txBody>
          <a:bodyPr anchor="ctr">
            <a:noAutofit/>
          </a:bodyPr>
          <a:lstStyle/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ANUNCIACIÓN DE MARIA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24436" y="2756648"/>
            <a:ext cx="4465542" cy="739588"/>
          </a:xfrm>
        </p:spPr>
        <p:txBody>
          <a:bodyPr anchor="ctr">
            <a:normAutofit/>
          </a:bodyPr>
          <a:lstStyle/>
          <a:p>
            <a:pPr algn="ctr"/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Lucas 1:26-33.</a:t>
            </a:r>
          </a:p>
        </p:txBody>
      </p:sp>
      <p:sp>
        <p:nvSpPr>
          <p:cNvPr id="5" name="Elipse 4"/>
          <p:cNvSpPr/>
          <p:nvPr/>
        </p:nvSpPr>
        <p:spPr>
          <a:xfrm>
            <a:off x="2105025" y="5015755"/>
            <a:ext cx="1304364" cy="995081"/>
          </a:xfrm>
          <a:prstGeom prst="ellipse">
            <a:avLst/>
          </a:prstGeom>
          <a:solidFill>
            <a:srgbClr val="DEE3A3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6276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282388"/>
            <a:ext cx="11161059" cy="6293223"/>
          </a:xfrm>
        </p:spPr>
        <p:txBody>
          <a:bodyPr anchor="ctr">
            <a:normAutofit lnSpcReduction="10000"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b="1" dirty="0"/>
              <a:t>En el sexto mes del embarazo de Elisabet, el ángel Gabriel también tuvo un anuncio para María, V.26,27.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3600" dirty="0"/>
              <a:t>Ella vivía en Nazareth. “Palabra hebrea que significa “rama”, según Isaías 11:1 indica que Jesús vendría del tronco de Isaí”.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3600" dirty="0"/>
              <a:t>Ella era virgen. “Se cumple profecía de Isaías 7:14; Lucas 1:27; Mateo 1:18-25 y Lucas1:34 aclara y confirma que no había tenido relaciones sexuales en ese momento”.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3600" dirty="0"/>
              <a:t>Ella fue desposada con José. “Desposada un compromiso legal, José del linaje de David, de este linaje vendría el Mesías”.</a:t>
            </a:r>
          </a:p>
        </p:txBody>
      </p:sp>
    </p:spTree>
    <p:extLst>
      <p:ext uri="{BB962C8B-B14F-4D97-AF65-F5344CB8AC3E}">
        <p14:creationId xmlns:p14="http://schemas.microsoft.com/office/powerpoint/2010/main" val="151188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1" y="268941"/>
            <a:ext cx="11161059" cy="6320118"/>
          </a:xfrm>
        </p:spPr>
        <p:txBody>
          <a:bodyPr anchor="ctr">
            <a:normAutofit/>
          </a:bodyPr>
          <a:lstStyle/>
          <a:p>
            <a:pPr marL="536575" indent="-536575" algn="just">
              <a:buFont typeface="+mj-lt"/>
              <a:buAutoNum type="alphaUcPeriod" startAt="2"/>
            </a:pPr>
            <a:r>
              <a:rPr lang="es-GT" sz="4000" b="1" dirty="0"/>
              <a:t>El mensaje del ángel Gabriel a María, V.28-33</a:t>
            </a:r>
          </a:p>
          <a:p>
            <a:pPr marL="993775" lvl="1" indent="-536575" algn="just">
              <a:buFont typeface="+mj-lt"/>
              <a:buAutoNum type="arabicParenR"/>
            </a:pPr>
            <a:r>
              <a:rPr lang="es-GT" sz="3600" dirty="0"/>
              <a:t>El ángel dijo de ella lo siguiente: “que ella fue muy favorecida, que el Señor estaba con ella, que ella fue bendecida, que ella halló gracia delante de Dios”.</a:t>
            </a:r>
          </a:p>
          <a:p>
            <a:pPr marL="993775" lvl="1" indent="-536575" algn="just">
              <a:buFont typeface="+mj-lt"/>
              <a:buAutoNum type="arabicParenR"/>
            </a:pPr>
            <a:r>
              <a:rPr lang="es-GT" sz="3600" dirty="0"/>
              <a:t>La reacción de María: “se turbo y lleno de temor”.</a:t>
            </a:r>
          </a:p>
          <a:p>
            <a:pPr marL="993775" lvl="1" indent="-536575" algn="just">
              <a:buFont typeface="+mj-lt"/>
              <a:buAutoNum type="arabicParenR"/>
            </a:pPr>
            <a:r>
              <a:rPr lang="es-GT" sz="3600" dirty="0"/>
              <a:t>El ángel le calma y sigue diciendo: “concebirás en tu vientre, y darás a luz un hijo, y llamarás su nombre Jesús. “Este será grande, será llamado Hijo del Altísimo; el Señor Dios le dará el trono de David y reinará sobre la casa de Jacob para siempre, y su reino no tendrá fin”.</a:t>
            </a:r>
          </a:p>
        </p:txBody>
      </p:sp>
    </p:spTree>
    <p:extLst>
      <p:ext uri="{BB962C8B-B14F-4D97-AF65-F5344CB8AC3E}">
        <p14:creationId xmlns:p14="http://schemas.microsoft.com/office/powerpoint/2010/main" val="362172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646" y="1707775"/>
            <a:ext cx="6559296" cy="48036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DEE3A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4436" y="450474"/>
            <a:ext cx="11174506" cy="786655"/>
          </a:xfrm>
        </p:spPr>
        <p:txBody>
          <a:bodyPr anchor="ctr">
            <a:noAutofit/>
          </a:bodyPr>
          <a:lstStyle/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MARIA VISITA A ELISABET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24436" y="2756648"/>
            <a:ext cx="4465542" cy="739588"/>
          </a:xfrm>
        </p:spPr>
        <p:txBody>
          <a:bodyPr anchor="ctr">
            <a:normAutofit/>
          </a:bodyPr>
          <a:lstStyle/>
          <a:p>
            <a:pPr algn="ctr"/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Lucas 1:34-45.</a:t>
            </a:r>
          </a:p>
        </p:txBody>
      </p:sp>
      <p:sp>
        <p:nvSpPr>
          <p:cNvPr id="5" name="Elipse 4"/>
          <p:cNvSpPr/>
          <p:nvPr/>
        </p:nvSpPr>
        <p:spPr>
          <a:xfrm>
            <a:off x="2105025" y="5015755"/>
            <a:ext cx="1304364" cy="995081"/>
          </a:xfrm>
          <a:prstGeom prst="ellipse">
            <a:avLst/>
          </a:prstGeom>
          <a:solidFill>
            <a:srgbClr val="DEE3A3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1109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282388"/>
            <a:ext cx="11161059" cy="6293223"/>
          </a:xfrm>
        </p:spPr>
        <p:txBody>
          <a:bodyPr anchor="ctr">
            <a:normAutofit/>
          </a:bodyPr>
          <a:lstStyle/>
          <a:p>
            <a:pPr marL="538163" indent="-538163" algn="just">
              <a:lnSpc>
                <a:spcPct val="100000"/>
              </a:lnSpc>
              <a:buFont typeface="+mj-lt"/>
              <a:buAutoNum type="alphaUcPeriod"/>
            </a:pPr>
            <a:r>
              <a:rPr lang="es-GT" sz="4000" b="1" dirty="0"/>
              <a:t>María le pregunta al ángel Gabriel, el ángel le explica y ella responde, V.34-38.</a:t>
            </a:r>
          </a:p>
          <a:p>
            <a:pPr marL="995363" lvl="1" indent="-538163" algn="just">
              <a:lnSpc>
                <a:spcPct val="100000"/>
              </a:lnSpc>
              <a:buFont typeface="+mj-lt"/>
              <a:buAutoNum type="arabicParenR"/>
            </a:pPr>
            <a:r>
              <a:rPr lang="es-GT" sz="3600" dirty="0"/>
              <a:t>La pregunta de María fue lógica y de fe, ¿Cómo será esto? pues nunca he tenido relaciones sexuales con ningún hombre.</a:t>
            </a:r>
          </a:p>
          <a:p>
            <a:pPr marL="995363" lvl="1" indent="-538163" algn="just">
              <a:lnSpc>
                <a:spcPct val="100000"/>
              </a:lnSpc>
              <a:buFont typeface="+mj-lt"/>
              <a:buAutoNum type="arabicParenR"/>
            </a:pPr>
            <a:r>
              <a:rPr lang="es-GT" sz="3600" dirty="0"/>
              <a:t>La explicación del ángel a María:</a:t>
            </a:r>
          </a:p>
          <a:p>
            <a:pPr marL="1452563" lvl="2" indent="-538163" algn="just">
              <a:lnSpc>
                <a:spcPct val="100000"/>
              </a:lnSpc>
              <a:buFont typeface="+mj-lt"/>
              <a:buAutoNum type="alphaLcParenR"/>
            </a:pPr>
            <a:r>
              <a:rPr lang="es-GT" sz="3200" dirty="0"/>
              <a:t>Que la presencia y real del Altísimo la “cubriría con su sombra”. “Ejemplo de 	la transfiguración, la nube cubrió a los tres discípulos”.</a:t>
            </a:r>
          </a:p>
          <a:p>
            <a:pPr marL="1452563" lvl="2" indent="-538163" algn="just">
              <a:lnSpc>
                <a:spcPct val="100000"/>
              </a:lnSpc>
              <a:buFont typeface="+mj-lt"/>
              <a:buAutoNum type="alphaLcParenR"/>
            </a:pPr>
            <a:r>
              <a:rPr lang="es-GT" sz="3200" dirty="0"/>
              <a:t>Que el Santo ser que nacerá será Santo, diferente de todos los demás, Dios y 	hombre.</a:t>
            </a:r>
            <a:endParaRPr lang="es-GT" sz="3600" dirty="0"/>
          </a:p>
        </p:txBody>
      </p:sp>
    </p:spTree>
    <p:extLst>
      <p:ext uri="{BB962C8B-B14F-4D97-AF65-F5344CB8AC3E}">
        <p14:creationId xmlns:p14="http://schemas.microsoft.com/office/powerpoint/2010/main" val="284296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282388"/>
            <a:ext cx="11161059" cy="6293223"/>
          </a:xfrm>
        </p:spPr>
        <p:txBody>
          <a:bodyPr anchor="ctr">
            <a:normAutofit/>
          </a:bodyPr>
          <a:lstStyle/>
          <a:p>
            <a:pPr marL="538163" indent="-538163" algn="just">
              <a:lnSpc>
                <a:spcPct val="100000"/>
              </a:lnSpc>
              <a:buFont typeface="+mj-lt"/>
              <a:buAutoNum type="alphaUcPeriod"/>
            </a:pPr>
            <a:r>
              <a:rPr lang="es-GT" sz="4000" b="1" dirty="0"/>
              <a:t>María le pregunta al ángel Gabriel, el ángel le explica y ella responde, V.34-38.</a:t>
            </a:r>
          </a:p>
          <a:p>
            <a:pPr marL="981075" lvl="1" indent="-523875" algn="just">
              <a:lnSpc>
                <a:spcPct val="100000"/>
              </a:lnSpc>
              <a:buFont typeface="+mj-lt"/>
              <a:buAutoNum type="arabicParenR" startAt="2"/>
            </a:pPr>
            <a:r>
              <a:rPr lang="es-GT" sz="3600" dirty="0"/>
              <a:t>La explicación del ángel a María:</a:t>
            </a:r>
          </a:p>
          <a:p>
            <a:pPr marL="1452563" lvl="2" indent="-538163" algn="just">
              <a:lnSpc>
                <a:spcPct val="100000"/>
              </a:lnSpc>
              <a:buFont typeface="+mj-lt"/>
              <a:buAutoNum type="alphaLcParenR" startAt="3"/>
            </a:pPr>
            <a:r>
              <a:rPr lang="es-GT" sz="3200" dirty="0"/>
              <a:t>Que será llamado Hijo de Dios, el Dios eterno y encarnado.</a:t>
            </a:r>
          </a:p>
          <a:p>
            <a:pPr marL="1452563" lvl="2" indent="-538163" algn="just">
              <a:lnSpc>
                <a:spcPct val="100000"/>
              </a:lnSpc>
              <a:buFont typeface="+mj-lt"/>
              <a:buAutoNum type="alphaLcParenR" startAt="3"/>
            </a:pPr>
            <a:r>
              <a:rPr lang="es-GT" sz="3200" dirty="0"/>
              <a:t>Que su prima Elisabet estaba embarazada en su sexto mes y que esto confirma 	que “nada es imposible para Dios”.</a:t>
            </a:r>
          </a:p>
          <a:p>
            <a:pPr marL="995363" lvl="1" indent="-538163" algn="just">
              <a:lnSpc>
                <a:spcPct val="100000"/>
              </a:lnSpc>
              <a:buFont typeface="+mj-lt"/>
              <a:buAutoNum type="arabicParenR" startAt="2"/>
            </a:pPr>
            <a:r>
              <a:rPr lang="es-GT" sz="3600" dirty="0"/>
              <a:t>La respuesta de María: “He aquí la sierva del Señor; hágase conmigo conforme a tu palabra. Y el ángel se fue de su presencia”.</a:t>
            </a:r>
          </a:p>
        </p:txBody>
      </p:sp>
    </p:spTree>
    <p:extLst>
      <p:ext uri="{BB962C8B-B14F-4D97-AF65-F5344CB8AC3E}">
        <p14:creationId xmlns:p14="http://schemas.microsoft.com/office/powerpoint/2010/main" val="330098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966</Words>
  <Application>Microsoft Office PowerPoint</Application>
  <PresentationFormat>Panorámica</PresentationFormat>
  <Paragraphs>62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Tema de Office</vt:lpstr>
      <vt:lpstr>ANUNCIO Y ESPERA DEL     NACIMIENTO DE JESÚS</vt:lpstr>
      <vt:lpstr>Presentación de PowerPoint</vt:lpstr>
      <vt:lpstr>INTRODUCCIÓN:</vt:lpstr>
      <vt:lpstr>LA ANUNCIACIÓN DE MARIA</vt:lpstr>
      <vt:lpstr>Presentación de PowerPoint</vt:lpstr>
      <vt:lpstr>Presentación de PowerPoint</vt:lpstr>
      <vt:lpstr>MARIA VISITA A ELISABET</vt:lpstr>
      <vt:lpstr>Presentación de PowerPoint</vt:lpstr>
      <vt:lpstr>Presentación de PowerPoint</vt:lpstr>
      <vt:lpstr>Presentación de PowerPoint</vt:lpstr>
      <vt:lpstr>EL MAGNIFICAT DE MARIA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Alberto A. Gaitan Ortiz</dc:creator>
  <cp:lastModifiedBy>David Rodríguez Zamora</cp:lastModifiedBy>
  <cp:revision>117</cp:revision>
  <dcterms:created xsi:type="dcterms:W3CDTF">2019-07-25T14:14:44Z</dcterms:created>
  <dcterms:modified xsi:type="dcterms:W3CDTF">2022-04-19T22:47:13Z</dcterms:modified>
</cp:coreProperties>
</file>