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8" r:id="rId3"/>
    <p:sldId id="259" r:id="rId4"/>
    <p:sldId id="260" r:id="rId5"/>
    <p:sldId id="257" r:id="rId6"/>
    <p:sldId id="275" r:id="rId7"/>
    <p:sldId id="262" r:id="rId8"/>
    <p:sldId id="276" r:id="rId9"/>
    <p:sldId id="264" r:id="rId10"/>
    <p:sldId id="265" r:id="rId11"/>
    <p:sldId id="277" r:id="rId12"/>
    <p:sldId id="268" r:id="rId13"/>
    <p:sldId id="270" r:id="rId14"/>
    <p:sldId id="278" r:id="rId15"/>
    <p:sldId id="271" r:id="rId16"/>
    <p:sldId id="274" r:id="rId17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BDA4"/>
    <a:srgbClr val="DEE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B90-A15D-495A-AF70-9DF80E605636}" type="datetimeFigureOut">
              <a:rPr lang="es-GT" smtClean="0"/>
              <a:t>19/04/2022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30CB-C9DF-40CE-BB0E-F7796409BEB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2350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B90-A15D-495A-AF70-9DF80E605636}" type="datetimeFigureOut">
              <a:rPr lang="es-GT" smtClean="0"/>
              <a:t>19/04/2022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30CB-C9DF-40CE-BB0E-F7796409BEB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8586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B90-A15D-495A-AF70-9DF80E605636}" type="datetimeFigureOut">
              <a:rPr lang="es-GT" smtClean="0"/>
              <a:t>19/04/2022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30CB-C9DF-40CE-BB0E-F7796409BEB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9577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B90-A15D-495A-AF70-9DF80E605636}" type="datetimeFigureOut">
              <a:rPr lang="es-GT" smtClean="0"/>
              <a:t>19/04/2022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30CB-C9DF-40CE-BB0E-F7796409BEB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40559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B90-A15D-495A-AF70-9DF80E605636}" type="datetimeFigureOut">
              <a:rPr lang="es-GT" smtClean="0"/>
              <a:t>19/04/2022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30CB-C9DF-40CE-BB0E-F7796409BEB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43604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B90-A15D-495A-AF70-9DF80E605636}" type="datetimeFigureOut">
              <a:rPr lang="es-GT" smtClean="0"/>
              <a:t>19/04/2022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30CB-C9DF-40CE-BB0E-F7796409BEB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3417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B90-A15D-495A-AF70-9DF80E605636}" type="datetimeFigureOut">
              <a:rPr lang="es-GT" smtClean="0"/>
              <a:t>19/04/2022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30CB-C9DF-40CE-BB0E-F7796409BEB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6394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B90-A15D-495A-AF70-9DF80E605636}" type="datetimeFigureOut">
              <a:rPr lang="es-GT" smtClean="0"/>
              <a:t>19/04/2022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30CB-C9DF-40CE-BB0E-F7796409BEB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3493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B90-A15D-495A-AF70-9DF80E605636}" type="datetimeFigureOut">
              <a:rPr lang="es-GT" smtClean="0"/>
              <a:t>19/04/2022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30CB-C9DF-40CE-BB0E-F7796409BEB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5558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B90-A15D-495A-AF70-9DF80E605636}" type="datetimeFigureOut">
              <a:rPr lang="es-GT" smtClean="0"/>
              <a:t>19/04/2022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30CB-C9DF-40CE-BB0E-F7796409BEB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3432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B90-A15D-495A-AF70-9DF80E605636}" type="datetimeFigureOut">
              <a:rPr lang="es-GT" smtClean="0"/>
              <a:t>19/04/2022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30CB-C9DF-40CE-BB0E-F7796409BEB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155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04B90-A15D-495A-AF70-9DF80E605636}" type="datetimeFigureOut">
              <a:rPr lang="es-GT" smtClean="0"/>
              <a:t>19/04/2022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930CB-C9DF-40CE-BB0E-F7796409BEB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3327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175" y="753035"/>
            <a:ext cx="6790765" cy="5741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9623" y="282389"/>
            <a:ext cx="11524129" cy="1169893"/>
          </a:xfrm>
        </p:spPr>
        <p:txBody>
          <a:bodyPr>
            <a:noAutofit/>
          </a:bodyPr>
          <a:lstStyle/>
          <a:p>
            <a:pPr algn="ctr"/>
            <a:r>
              <a:rPr lang="es-GT" sz="6200" b="1" dirty="0">
                <a:latin typeface="+mn-lt"/>
              </a:rPr>
              <a:t>EL COMIENZO DE UNA NUEVA ERA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DF6F0A-09E2-46F2-A95E-47E10EDF5B3A}"/>
              </a:ext>
            </a:extLst>
          </p:cNvPr>
          <p:cNvSpPr txBox="1"/>
          <p:nvPr/>
        </p:nvSpPr>
        <p:spPr>
          <a:xfrm>
            <a:off x="349624" y="2956483"/>
            <a:ext cx="455855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sz="3600" dirty="0"/>
              <a:t>“La era de la gracia de Dios, que comenzó con el nacimiento de Juan el Bautista, todavía sigue vigente hoy”. </a:t>
            </a:r>
          </a:p>
        </p:txBody>
      </p:sp>
    </p:spTree>
    <p:extLst>
      <p:ext uri="{BB962C8B-B14F-4D97-AF65-F5344CB8AC3E}">
        <p14:creationId xmlns:p14="http://schemas.microsoft.com/office/powerpoint/2010/main" val="1043238117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881" y="282388"/>
            <a:ext cx="11161059" cy="6293224"/>
          </a:xfrm>
        </p:spPr>
        <p:txBody>
          <a:bodyPr anchor="ctr">
            <a:normAutofit/>
          </a:bodyPr>
          <a:lstStyle/>
          <a:p>
            <a:pPr marL="538163" indent="-538163" algn="just">
              <a:lnSpc>
                <a:spcPct val="80000"/>
              </a:lnSpc>
              <a:buFont typeface="+mj-lt"/>
              <a:buAutoNum type="alphaUcPeriod" startAt="2"/>
            </a:pPr>
            <a:r>
              <a:rPr lang="es-GT" sz="4000" b="1" dirty="0"/>
              <a:t>Zacarias termina su tiempo de servicio en el templo, V.21-25. </a:t>
            </a:r>
          </a:p>
          <a:p>
            <a:pPr marL="987425" lvl="1" indent="-530225" algn="just">
              <a:lnSpc>
                <a:spcPct val="80000"/>
              </a:lnSpc>
              <a:buFont typeface="+mj-lt"/>
              <a:buAutoNum type="arabicParenR"/>
            </a:pPr>
            <a:r>
              <a:rPr lang="es-GT" sz="3600" dirty="0"/>
              <a:t>El pueblo estaba nervioso por demorarse en salir del templo.</a:t>
            </a:r>
          </a:p>
          <a:p>
            <a:pPr marL="987425" lvl="1" indent="-530225" algn="just">
              <a:lnSpc>
                <a:spcPct val="80000"/>
              </a:lnSpc>
              <a:buFont typeface="+mj-lt"/>
              <a:buAutoNum type="arabicParenR"/>
            </a:pPr>
            <a:r>
              <a:rPr lang="es-GT" sz="3600" dirty="0"/>
              <a:t>El pueblo notó que algo extraordinario le había sucedido, porque estaba mudo.</a:t>
            </a:r>
          </a:p>
          <a:p>
            <a:pPr marL="987425" lvl="1" indent="-530225" algn="just">
              <a:lnSpc>
                <a:spcPct val="80000"/>
              </a:lnSpc>
              <a:buFont typeface="+mj-lt"/>
              <a:buAutoNum type="arabicParenR"/>
            </a:pPr>
            <a:r>
              <a:rPr lang="es-GT" sz="3600" dirty="0"/>
              <a:t>El pueblo esperaba la bendición sacerdotal pero el no pudo, solo se comunicaba con señales.</a:t>
            </a:r>
          </a:p>
          <a:p>
            <a:pPr marL="987425" lvl="1" indent="-530225" algn="just">
              <a:lnSpc>
                <a:spcPct val="80000"/>
              </a:lnSpc>
              <a:buFont typeface="+mj-lt"/>
              <a:buAutoNum type="arabicParenR"/>
            </a:pPr>
            <a:r>
              <a:rPr lang="es-GT" sz="3600" dirty="0"/>
              <a:t>El al regresar a casa tuvo una relación normal con su esposa y queda embarazada, V.23-25.</a:t>
            </a:r>
          </a:p>
          <a:p>
            <a:pPr marL="1444625" lvl="2" indent="-530225" algn="just">
              <a:lnSpc>
                <a:spcPct val="80000"/>
              </a:lnSpc>
              <a:buFont typeface="+mj-lt"/>
              <a:buAutoNum type="alphaLcParenR"/>
            </a:pPr>
            <a:r>
              <a:rPr lang="es-GT" sz="3200" dirty="0"/>
              <a:t>Ella se recluyó en casa por cinco meses.</a:t>
            </a:r>
          </a:p>
          <a:p>
            <a:pPr marL="1444625" lvl="2" indent="-530225" algn="just">
              <a:lnSpc>
                <a:spcPct val="80000"/>
              </a:lnSpc>
              <a:buFont typeface="+mj-lt"/>
              <a:buAutoNum type="alphaLcParenR"/>
            </a:pPr>
            <a:r>
              <a:rPr lang="es-GT" sz="3200" dirty="0"/>
              <a:t>Ella se fue a pasar tiempo con el Señor para meditar sobre el destino del niño dentro de ella.</a:t>
            </a:r>
          </a:p>
        </p:txBody>
      </p:sp>
    </p:spTree>
    <p:extLst>
      <p:ext uri="{BB962C8B-B14F-4D97-AF65-F5344CB8AC3E}">
        <p14:creationId xmlns:p14="http://schemas.microsoft.com/office/powerpoint/2010/main" val="200464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260" y="1371598"/>
            <a:ext cx="6142975" cy="50157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4435" y="376517"/>
            <a:ext cx="11187953" cy="1613647"/>
          </a:xfrm>
        </p:spPr>
        <p:txBody>
          <a:bodyPr anchor="t">
            <a:noAutofit/>
          </a:bodyPr>
          <a:lstStyle/>
          <a:p>
            <a:pPr algn="just"/>
            <a:r>
              <a:rPr lang="es-GT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 NACIMIENTO DE JUAN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24435" y="3247465"/>
            <a:ext cx="4706471" cy="739588"/>
          </a:xfrm>
        </p:spPr>
        <p:txBody>
          <a:bodyPr anchor="ctr">
            <a:normAutofit/>
          </a:bodyPr>
          <a:lstStyle/>
          <a:p>
            <a:pPr algn="ctr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Lucas 1:57-68,76-80.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2225488" y="5244354"/>
            <a:ext cx="1304364" cy="76648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2329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5494" y="282388"/>
            <a:ext cx="11712388" cy="6293224"/>
          </a:xfrm>
        </p:spPr>
        <p:txBody>
          <a:bodyPr anchor="ctr">
            <a:normAutofit/>
          </a:bodyPr>
          <a:lstStyle/>
          <a:p>
            <a:pPr marL="538163" indent="-538163" algn="just">
              <a:lnSpc>
                <a:spcPct val="80000"/>
              </a:lnSpc>
              <a:buFont typeface="+mj-lt"/>
              <a:buAutoNum type="alphaUcPeriod"/>
            </a:pPr>
            <a:r>
              <a:rPr lang="es-GT" sz="4000" b="1" dirty="0"/>
              <a:t>Elizabeth dio a luz a su hijo Juan, veamos algunos sucesos, V.57-68. </a:t>
            </a:r>
          </a:p>
          <a:p>
            <a:pPr marL="987425" lvl="1" indent="-530225" algn="just">
              <a:lnSpc>
                <a:spcPct val="80000"/>
              </a:lnSpc>
              <a:buFont typeface="+mj-lt"/>
              <a:buAutoNum type="arabicParenR"/>
            </a:pPr>
            <a:r>
              <a:rPr lang="es-GT" sz="3600" dirty="0"/>
              <a:t>La promesa de Dios se cumplió, V.57.</a:t>
            </a:r>
          </a:p>
          <a:p>
            <a:pPr marL="987425" lvl="1" indent="-530225" algn="just">
              <a:lnSpc>
                <a:spcPct val="80000"/>
              </a:lnSpc>
              <a:buFont typeface="+mj-lt"/>
              <a:buAutoNum type="arabicParenR"/>
            </a:pPr>
            <a:r>
              <a:rPr lang="es-GT" sz="3600" dirty="0"/>
              <a:t>Muchos se regocijaron de su nacimiento, V.58.</a:t>
            </a:r>
          </a:p>
          <a:p>
            <a:pPr marL="987425" lvl="1" indent="-530225" algn="just">
              <a:lnSpc>
                <a:spcPct val="80000"/>
              </a:lnSpc>
              <a:buFont typeface="+mj-lt"/>
              <a:buAutoNum type="arabicParenR"/>
            </a:pPr>
            <a:r>
              <a:rPr lang="es-GT" sz="3600" dirty="0"/>
              <a:t>Al octavo día los trajeron para circuncidarlo y anunciar su nombre, V.59-63.</a:t>
            </a:r>
          </a:p>
          <a:p>
            <a:pPr marL="1444625" lvl="2" indent="-530225" algn="just">
              <a:lnSpc>
                <a:spcPct val="80000"/>
              </a:lnSpc>
              <a:buFont typeface="+mj-lt"/>
              <a:buAutoNum type="alphaLcParenR"/>
            </a:pPr>
            <a:r>
              <a:rPr lang="es-GT" sz="3200" dirty="0"/>
              <a:t>Hubo cierta confusión: unos Zacarias, su mama dijo Juan, Zacarias en forma escrita confirma: Juan es su nombre.</a:t>
            </a:r>
          </a:p>
          <a:p>
            <a:pPr marL="1444625" lvl="2" indent="-530225" algn="just">
              <a:lnSpc>
                <a:spcPct val="80000"/>
              </a:lnSpc>
              <a:buFont typeface="+mj-lt"/>
              <a:buAutoNum type="alphaLcParenR"/>
            </a:pPr>
            <a:r>
              <a:rPr lang="es-GT" sz="3200" dirty="0"/>
              <a:t>Juan significa: “el Señor es misericordioso”.</a:t>
            </a:r>
          </a:p>
          <a:p>
            <a:pPr marL="987425" lvl="1" indent="-530225" algn="just">
              <a:lnSpc>
                <a:spcPct val="80000"/>
              </a:lnSpc>
              <a:buFont typeface="+mj-lt"/>
              <a:buAutoNum type="arabicParenR"/>
            </a:pPr>
            <a:r>
              <a:rPr lang="es-GT" sz="3600" dirty="0"/>
              <a:t>Zacarías pudo hablar de nuevo, V.64-66. “Esto provocó: temor en sus vecinos, que la noticia se propagara rápidamente, y que lo guardaran en su corazón”.</a:t>
            </a:r>
          </a:p>
          <a:p>
            <a:pPr marL="987425" lvl="1" indent="-530225" algn="just">
              <a:lnSpc>
                <a:spcPct val="80000"/>
              </a:lnSpc>
              <a:buFont typeface="+mj-lt"/>
              <a:buAutoNum type="arabicParenR"/>
            </a:pPr>
            <a:r>
              <a:rPr lang="es-GT" sz="3600" dirty="0"/>
              <a:t>Zacarías fue lleno del Espíritu Santo y profetizó, V.67-68.</a:t>
            </a:r>
          </a:p>
        </p:txBody>
      </p:sp>
    </p:spTree>
    <p:extLst>
      <p:ext uri="{BB962C8B-B14F-4D97-AF65-F5344CB8AC3E}">
        <p14:creationId xmlns:p14="http://schemas.microsoft.com/office/powerpoint/2010/main" val="240272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881" y="363071"/>
            <a:ext cx="11161059" cy="6131858"/>
          </a:xfrm>
        </p:spPr>
        <p:txBody>
          <a:bodyPr anchor="ctr">
            <a:normAutofit/>
          </a:bodyPr>
          <a:lstStyle/>
          <a:p>
            <a:pPr marL="536575" indent="-536575" algn="just">
              <a:buFont typeface="+mj-lt"/>
              <a:buAutoNum type="alphaUcPeriod" startAt="2"/>
            </a:pPr>
            <a:r>
              <a:rPr lang="es-GT" sz="4000" b="1" dirty="0"/>
              <a:t>Zacarias habló un mensaje profético sobre su hijo Juan, V.76-80.</a:t>
            </a:r>
          </a:p>
          <a:p>
            <a:pPr marL="1073150" lvl="1" indent="-536575" algn="just">
              <a:buFont typeface="+mj-lt"/>
              <a:buAutoNum type="arabicParenR"/>
            </a:pPr>
            <a:r>
              <a:rPr lang="es-GT" sz="3800" dirty="0"/>
              <a:t>El sería el precursor del Mesías, V.76.</a:t>
            </a:r>
          </a:p>
          <a:p>
            <a:pPr marL="1073150" lvl="1" indent="-536575" algn="just">
              <a:buFont typeface="+mj-lt"/>
              <a:buAutoNum type="arabicParenR"/>
            </a:pPr>
            <a:r>
              <a:rPr lang="es-GT" sz="3800" dirty="0"/>
              <a:t>El anunciaría la salvación de Dios mediante el perdón de pecados, V.77.</a:t>
            </a:r>
          </a:p>
          <a:p>
            <a:pPr marL="1073150" lvl="1" indent="-536575" algn="just">
              <a:buFont typeface="+mj-lt"/>
              <a:buAutoNum type="arabicParenR"/>
            </a:pPr>
            <a:r>
              <a:rPr lang="es-GT" sz="3800" dirty="0"/>
              <a:t>El proclamaría la misericordia de Dios, personificada en su Hijo, el Mesías, V.78,79.</a:t>
            </a:r>
          </a:p>
          <a:p>
            <a:pPr marL="1073150" lvl="1" indent="-536575" algn="just">
              <a:buFont typeface="+mj-lt"/>
              <a:buAutoNum type="arabicParenR"/>
            </a:pPr>
            <a:r>
              <a:rPr lang="es-GT" sz="3800" dirty="0"/>
              <a:t>El niño creció tanto física como espiritualmente, V.80. </a:t>
            </a:r>
          </a:p>
        </p:txBody>
      </p:sp>
    </p:spTree>
    <p:extLst>
      <p:ext uri="{BB962C8B-B14F-4D97-AF65-F5344CB8AC3E}">
        <p14:creationId xmlns:p14="http://schemas.microsoft.com/office/powerpoint/2010/main" val="420244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bre 5"/>
          <p:cNvSpPr/>
          <p:nvPr/>
        </p:nvSpPr>
        <p:spPr>
          <a:xfrm>
            <a:off x="1075766" y="1828801"/>
            <a:ext cx="10071846" cy="321384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DEE3A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6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850" tIns="475615" rIns="323453" bIns="475616" numCol="1" spcCol="1270" anchor="ctr" anchorCtr="0">
            <a:noAutofit/>
          </a:bodyPr>
          <a:lstStyle/>
          <a:p>
            <a:pPr lvl="0" algn="ctr" defTabSz="2266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GT" sz="6600" b="1" kern="1200" dirty="0">
                <a:solidFill>
                  <a:schemeClr val="tx1"/>
                </a:solidFill>
              </a:rPr>
              <a:t>DISCIPULADO Y MINISTERIO EN ACCIÓN</a:t>
            </a:r>
          </a:p>
        </p:txBody>
      </p:sp>
    </p:spTree>
    <p:extLst>
      <p:ext uri="{BB962C8B-B14F-4D97-AF65-F5344CB8AC3E}">
        <p14:creationId xmlns:p14="http://schemas.microsoft.com/office/powerpoint/2010/main" val="42863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4435" y="376518"/>
            <a:ext cx="11187953" cy="6118411"/>
          </a:xfrm>
        </p:spPr>
        <p:txBody>
          <a:bodyPr anchor="ctr">
            <a:noAutofit/>
          </a:bodyPr>
          <a:lstStyle/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GT" sz="3600" dirty="0"/>
              <a:t>Dios comenzó una nueva era cuando envío a su Hijo Jesús para ser el Salvador del mundo.</a:t>
            </a: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GT" sz="3600" dirty="0"/>
              <a:t>Dios envío a un precursor, llamado Juan, a preparar el camino del Mesías, según las profecías.</a:t>
            </a: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GT" sz="3600" dirty="0"/>
              <a:t>Dios ahora nos llama a seguirlo y señalar al mundo el camino a la salvación a través de Jesús.</a:t>
            </a: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GT" sz="3600" dirty="0"/>
              <a:t>De una manera tangible sirvamos a los demás, mostrando así a Cristo.</a:t>
            </a: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GT" sz="3600" dirty="0"/>
              <a:t>Examínese </a:t>
            </a:r>
            <a:r>
              <a:rPr lang="es-GT" sz="3600"/>
              <a:t>a sí </a:t>
            </a:r>
            <a:r>
              <a:rPr lang="es-GT" sz="3600" dirty="0"/>
              <a:t>mismo si ha sido obediente a Dios y represente bien a Cristo en su vida diaria.</a:t>
            </a:r>
          </a:p>
        </p:txBody>
      </p:sp>
    </p:spTree>
    <p:extLst>
      <p:ext uri="{BB962C8B-B14F-4D97-AF65-F5344CB8AC3E}">
        <p14:creationId xmlns:p14="http://schemas.microsoft.com/office/powerpoint/2010/main" val="330027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"/>
            <a:ext cx="12192000" cy="685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37882" y="551330"/>
            <a:ext cx="11174505" cy="2702858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G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VERSÍCULO CLAVE:</a:t>
            </a:r>
          </a:p>
          <a:p>
            <a:pPr marL="0" indent="0" algn="just">
              <a:buNone/>
            </a:pPr>
            <a:r>
              <a:rPr lang="es-GT" sz="4400" dirty="0"/>
              <a:t>“Bendito el Señor Dios de Israel, que ha visitado y redimido a su pueblo”, Lucas 1:68.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37881" y="3617259"/>
            <a:ext cx="11174505" cy="2689412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G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LECTURA EN CLASE:</a:t>
            </a:r>
          </a:p>
          <a:p>
            <a:pPr marL="0" indent="0" algn="ctr">
              <a:buNone/>
            </a:pPr>
            <a:r>
              <a:rPr lang="es-GT" sz="4400" dirty="0"/>
              <a:t>Lucas 1:5,11-14,16,18-22,57,59-61,67,68,80. </a:t>
            </a:r>
          </a:p>
        </p:txBody>
      </p:sp>
    </p:spTree>
    <p:extLst>
      <p:ext uri="{BB962C8B-B14F-4D97-AF65-F5344CB8AC3E}">
        <p14:creationId xmlns:p14="http://schemas.microsoft.com/office/powerpoint/2010/main" val="338539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4435" y="282388"/>
            <a:ext cx="11174506" cy="968187"/>
          </a:xfrm>
        </p:spPr>
        <p:txBody>
          <a:bodyPr>
            <a:normAutofit/>
          </a:bodyPr>
          <a:lstStyle/>
          <a:p>
            <a:pPr algn="ctr"/>
            <a:r>
              <a:rPr lang="es-G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INTRODUCCIÓN: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4435" y="1371600"/>
            <a:ext cx="11174506" cy="5204011"/>
          </a:xfrm>
        </p:spPr>
        <p:txBody>
          <a:bodyPr anchor="ctr">
            <a:noAutofit/>
          </a:bodyPr>
          <a:lstStyle/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GT" sz="3400" dirty="0"/>
              <a:t>Al examinar la vida de Juan el Bautista, vemos que el milagroso poder de Dios jugó un papel muy importante en su nacimiento y en su ministerio. </a:t>
            </a: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GT" sz="3400" dirty="0"/>
              <a:t>También es impresionante saber que habían pasado 400 años sin Palabra del Señor en Israel.</a:t>
            </a: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GT" sz="3400" dirty="0"/>
              <a:t>Juan el Bautista fue una figura clave, el preparó el camino para la venida de Jesús al mundo. </a:t>
            </a: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GT" sz="3400" dirty="0"/>
              <a:t>Cuando Jesús vino al mundo, trajo un nuevo comienzo para el pueblo escogido y para toda la humanidad. </a:t>
            </a: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GT" sz="3400" dirty="0"/>
              <a:t>Aspectos importantes de esta lección.</a:t>
            </a:r>
          </a:p>
        </p:txBody>
      </p:sp>
    </p:spTree>
    <p:extLst>
      <p:ext uri="{BB962C8B-B14F-4D97-AF65-F5344CB8AC3E}">
        <p14:creationId xmlns:p14="http://schemas.microsoft.com/office/powerpoint/2010/main" val="261075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149" y="1613647"/>
            <a:ext cx="6187427" cy="4773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4435" y="376517"/>
            <a:ext cx="11187953" cy="1613647"/>
          </a:xfrm>
        </p:spPr>
        <p:txBody>
          <a:bodyPr anchor="t">
            <a:noAutofit/>
          </a:bodyPr>
          <a:lstStyle/>
          <a:p>
            <a:pPr algn="just"/>
            <a:r>
              <a:rPr lang="es-GT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 NACIMIENTO DE JUAN ES ANUNCIADO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24435" y="3247465"/>
            <a:ext cx="4706471" cy="739588"/>
          </a:xfrm>
        </p:spPr>
        <p:txBody>
          <a:bodyPr anchor="ctr">
            <a:normAutofit/>
          </a:bodyPr>
          <a:lstStyle/>
          <a:p>
            <a:pPr algn="ctr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Lucas 1:5-17.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2225488" y="5244354"/>
            <a:ext cx="1304364" cy="76648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6276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1329" y="389965"/>
            <a:ext cx="11161059" cy="6091517"/>
          </a:xfrm>
        </p:spPr>
        <p:txBody>
          <a:bodyPr anchor="ctr">
            <a:normAutofit/>
          </a:bodyPr>
          <a:lstStyle/>
          <a:p>
            <a:pPr marL="538163" indent="-538163" algn="just">
              <a:buFont typeface="+mj-lt"/>
              <a:buAutoNum type="alphaUcPeriod"/>
            </a:pPr>
            <a:r>
              <a:rPr lang="es-GT" sz="4000" b="1" dirty="0"/>
              <a:t>Juan nacería en el hogar de Zacarias y su esposa Elizabeth, veamos algunos detalles de esta pareja. 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Les tocó vivir en un tiempo difícil, estaban bajo la opresión romana, en tiempo de Herodes del Grande, V.5.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El era sacerdote de la clase de Abías, ella descendiente de Aarón, V.5.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Eran justos ante Dios y obedientes en todo el sentido de la palabra, V.6.</a:t>
            </a:r>
          </a:p>
        </p:txBody>
      </p:sp>
    </p:spTree>
    <p:extLst>
      <p:ext uri="{BB962C8B-B14F-4D97-AF65-F5344CB8AC3E}">
        <p14:creationId xmlns:p14="http://schemas.microsoft.com/office/powerpoint/2010/main" val="151188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1329" y="389965"/>
            <a:ext cx="11161059" cy="6091517"/>
          </a:xfrm>
        </p:spPr>
        <p:txBody>
          <a:bodyPr anchor="ctr">
            <a:normAutofit/>
          </a:bodyPr>
          <a:lstStyle/>
          <a:p>
            <a:pPr marL="538163" indent="-538163" algn="just">
              <a:buFont typeface="+mj-lt"/>
              <a:buAutoNum type="alphaUcPeriod"/>
            </a:pPr>
            <a:r>
              <a:rPr lang="es-GT" sz="4000" b="1" dirty="0"/>
              <a:t>Juan nacería en el hogar de Zacarias y su esposa Elizabeth, veamos algunos detalles de esta pareja. </a:t>
            </a:r>
          </a:p>
          <a:p>
            <a:pPr marL="901700" lvl="1" indent="-444500" algn="just">
              <a:buFont typeface="+mj-lt"/>
              <a:buAutoNum type="arabicParenR" startAt="4"/>
            </a:pPr>
            <a:r>
              <a:rPr lang="es-GT" sz="3600" dirty="0"/>
              <a:t>Eran de edad avanzada y no podían tener hijos porque ella era estéril, V.7.</a:t>
            </a:r>
          </a:p>
          <a:p>
            <a:pPr marL="914400" lvl="1" indent="-457200" algn="just">
              <a:buFont typeface="+mj-lt"/>
              <a:buAutoNum type="arabicParenR" startAt="4"/>
            </a:pPr>
            <a:r>
              <a:rPr lang="es-GT" sz="3600" dirty="0"/>
              <a:t>El como sacerdote ministraba en el templo, V.8-10.</a:t>
            </a:r>
          </a:p>
          <a:p>
            <a:pPr marL="914400" lvl="1" indent="-457200" algn="just">
              <a:buFont typeface="+mj-lt"/>
              <a:buAutoNum type="arabicParenR" startAt="4"/>
            </a:pPr>
            <a:r>
              <a:rPr lang="es-GT" sz="3600" dirty="0"/>
              <a:t>Él tuvo la dicha de que el Ángel Gabriel se le apareciera, V.11-13. “El tuvo temor, pero el Ángel lo tranquilizó con una buena noticia: Dios ha oído tu oración”.</a:t>
            </a:r>
          </a:p>
        </p:txBody>
      </p:sp>
    </p:spTree>
    <p:extLst>
      <p:ext uri="{BB962C8B-B14F-4D97-AF65-F5344CB8AC3E}">
        <p14:creationId xmlns:p14="http://schemas.microsoft.com/office/powerpoint/2010/main" val="427898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881" y="389965"/>
            <a:ext cx="11161059" cy="6104964"/>
          </a:xfrm>
        </p:spPr>
        <p:txBody>
          <a:bodyPr anchor="ctr">
            <a:normAutofit/>
          </a:bodyPr>
          <a:lstStyle/>
          <a:p>
            <a:pPr marL="536575" indent="-536575" algn="just">
              <a:buFont typeface="+mj-lt"/>
              <a:buAutoNum type="alphaUcPeriod" startAt="2"/>
            </a:pPr>
            <a:r>
              <a:rPr lang="es-GT" sz="4000" b="1" dirty="0"/>
              <a:t>Zacarias recibe un mensaje admirable. </a:t>
            </a:r>
          </a:p>
          <a:p>
            <a:pPr marL="1073150" lvl="1" indent="-536575" algn="just">
              <a:buFont typeface="+mj-lt"/>
              <a:buAutoNum type="arabicParenR"/>
            </a:pPr>
            <a:r>
              <a:rPr lang="es-GT" sz="3600" dirty="0"/>
              <a:t>Tu mujer, Elisabeth, tendrá un hijo, y llamaras su nombre Juan, V.13.</a:t>
            </a:r>
          </a:p>
          <a:p>
            <a:pPr marL="1073150" lvl="1" indent="-536575" algn="just">
              <a:buFont typeface="+mj-lt"/>
              <a:buAutoNum type="arabicParenR"/>
            </a:pPr>
            <a:r>
              <a:rPr lang="es-GT" sz="3600" dirty="0"/>
              <a:t>Y tendrás gozo y alegría tú y muchos más, V.14.</a:t>
            </a:r>
          </a:p>
          <a:p>
            <a:pPr marL="1073150" lvl="1" indent="-536575" algn="just">
              <a:buFont typeface="+mj-lt"/>
              <a:buAutoNum type="arabicParenR"/>
            </a:pPr>
            <a:r>
              <a:rPr lang="es-GT" sz="3600" dirty="0"/>
              <a:t>El será grande delante de Dios, no beberá vino ni sidra, V.15.</a:t>
            </a:r>
          </a:p>
          <a:p>
            <a:pPr marL="1073150" lvl="1" indent="-536575" algn="just">
              <a:buFont typeface="+mj-lt"/>
              <a:buAutoNum type="arabicParenR"/>
            </a:pPr>
            <a:r>
              <a:rPr lang="es-GT" sz="3600" dirty="0"/>
              <a:t>El niño será lleno del Espíritu Santo desde vientre, V.15.</a:t>
            </a:r>
          </a:p>
          <a:p>
            <a:pPr marL="1073150" lvl="1" indent="-536575" algn="just">
              <a:buFont typeface="+mj-lt"/>
              <a:buAutoNum type="arabicParenR"/>
            </a:pPr>
            <a:r>
              <a:rPr lang="es-GT" sz="3600" dirty="0"/>
              <a:t>El haría una gran obra en el pueblo de Dios, V.16,17.</a:t>
            </a:r>
          </a:p>
        </p:txBody>
      </p:sp>
    </p:spTree>
    <p:extLst>
      <p:ext uri="{BB962C8B-B14F-4D97-AF65-F5344CB8AC3E}">
        <p14:creationId xmlns:p14="http://schemas.microsoft.com/office/powerpoint/2010/main" val="362172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709" y="1371599"/>
            <a:ext cx="6170420" cy="5029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4435" y="376517"/>
            <a:ext cx="11187953" cy="1613647"/>
          </a:xfrm>
        </p:spPr>
        <p:txBody>
          <a:bodyPr anchor="t">
            <a:noAutofit/>
          </a:bodyPr>
          <a:lstStyle/>
          <a:p>
            <a:pPr algn="just"/>
            <a:r>
              <a:rPr lang="es-GT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REACCIÓN DE ZACARIAS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24435" y="3247465"/>
            <a:ext cx="4706471" cy="739588"/>
          </a:xfrm>
        </p:spPr>
        <p:txBody>
          <a:bodyPr anchor="ctr">
            <a:normAutofit/>
          </a:bodyPr>
          <a:lstStyle/>
          <a:p>
            <a:pPr algn="ctr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Lucas 1:18-25.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2225488" y="5244354"/>
            <a:ext cx="1304364" cy="76648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3284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881" y="282388"/>
            <a:ext cx="11161059" cy="6306671"/>
          </a:xfrm>
        </p:spPr>
        <p:txBody>
          <a:bodyPr anchor="ctr">
            <a:normAutofit/>
          </a:bodyPr>
          <a:lstStyle/>
          <a:p>
            <a:pPr marL="538163" indent="-538163" algn="just">
              <a:lnSpc>
                <a:spcPct val="80000"/>
              </a:lnSpc>
              <a:buFont typeface="+mj-lt"/>
              <a:buAutoNum type="alphaUcPeriod"/>
            </a:pPr>
            <a:r>
              <a:rPr lang="es-GT" sz="4000" b="1" dirty="0"/>
              <a:t>Zacarias reaccionó con incredulidad al mensaje del ángel.</a:t>
            </a:r>
          </a:p>
          <a:p>
            <a:pPr marL="987425" lvl="1" indent="-450850" algn="just">
              <a:lnSpc>
                <a:spcPct val="80000"/>
              </a:lnSpc>
              <a:buFont typeface="+mj-lt"/>
              <a:buAutoNum type="arabicParenR"/>
            </a:pPr>
            <a:r>
              <a:rPr lang="es-GT" sz="3600" dirty="0"/>
              <a:t>El responde con una pregunta que expresaba duda, ¿En qué conoceré esto?, V.18.</a:t>
            </a:r>
          </a:p>
          <a:p>
            <a:pPr marL="987425" lvl="1" indent="-450850" algn="just">
              <a:lnSpc>
                <a:spcPct val="80000"/>
              </a:lnSpc>
              <a:buFont typeface="+mj-lt"/>
              <a:buAutoNum type="arabicParenR"/>
            </a:pPr>
            <a:r>
              <a:rPr lang="es-GT" sz="3600" dirty="0"/>
              <a:t>El justificó su incredulidad: eran viejos, imposible tener hijos, V.18.</a:t>
            </a:r>
          </a:p>
          <a:p>
            <a:pPr marL="1438275" lvl="2" indent="-444500" algn="just">
              <a:lnSpc>
                <a:spcPct val="80000"/>
              </a:lnSpc>
              <a:buFont typeface="+mj-lt"/>
              <a:buAutoNum type="alphaLcParenR"/>
            </a:pPr>
            <a:r>
              <a:rPr lang="es-GT" sz="3200" dirty="0"/>
              <a:t>Ejemplos de la obra milagrosa de Dios que debió recordar Zacarias: Abraham y Sara en su vejez dieron a luz un hijo, Rebeca veinte años después dio a luz a Jacob y Esaú, Raquel siendo estéril dio a luz a José.</a:t>
            </a:r>
          </a:p>
          <a:p>
            <a:pPr marL="1438275" lvl="2" indent="-444500" algn="just">
              <a:lnSpc>
                <a:spcPct val="80000"/>
              </a:lnSpc>
              <a:buFont typeface="+mj-lt"/>
              <a:buAutoNum type="alphaLcParenR"/>
            </a:pPr>
            <a:r>
              <a:rPr lang="es-GT" sz="3200" dirty="0"/>
              <a:t>Mateo 19:26 dice: “Para Dios todo es posible”.</a:t>
            </a:r>
          </a:p>
          <a:p>
            <a:pPr marL="987425" lvl="1" indent="-450850" algn="just">
              <a:lnSpc>
                <a:spcPct val="80000"/>
              </a:lnSpc>
              <a:buFont typeface="+mj-lt"/>
              <a:buAutoNum type="arabicParenR"/>
            </a:pPr>
            <a:r>
              <a:rPr lang="es-GT" sz="3600" dirty="0"/>
              <a:t>El ángel lo reprendió por su incredulidad, V.19.</a:t>
            </a:r>
          </a:p>
          <a:p>
            <a:pPr marL="987425" lvl="1" indent="-450850" algn="just">
              <a:lnSpc>
                <a:spcPct val="80000"/>
              </a:lnSpc>
              <a:buFont typeface="+mj-lt"/>
              <a:buAutoNum type="arabicParenR"/>
            </a:pPr>
            <a:r>
              <a:rPr lang="es-GT" sz="3600" dirty="0"/>
              <a:t>El ángel lo privó del habla, V.20.</a:t>
            </a:r>
          </a:p>
        </p:txBody>
      </p:sp>
    </p:spTree>
    <p:extLst>
      <p:ext uri="{BB962C8B-B14F-4D97-AF65-F5344CB8AC3E}">
        <p14:creationId xmlns:p14="http://schemas.microsoft.com/office/powerpoint/2010/main" val="14114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962</Words>
  <Application>Microsoft Office PowerPoint</Application>
  <PresentationFormat>Panorámica</PresentationFormat>
  <Paragraphs>68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Tema de Office</vt:lpstr>
      <vt:lpstr>EL COMIENZO DE UNA NUEVA ERA</vt:lpstr>
      <vt:lpstr>Presentación de PowerPoint</vt:lpstr>
      <vt:lpstr>INTRODUCCIÓN:</vt:lpstr>
      <vt:lpstr>EL NACIMIENTO DE JUAN ES ANUNCIADO</vt:lpstr>
      <vt:lpstr>Presentación de PowerPoint</vt:lpstr>
      <vt:lpstr>Presentación de PowerPoint</vt:lpstr>
      <vt:lpstr>Presentación de PowerPoint</vt:lpstr>
      <vt:lpstr>LA REACCIÓN DE ZACARIAS</vt:lpstr>
      <vt:lpstr>Presentación de PowerPoint</vt:lpstr>
      <vt:lpstr>Presentación de PowerPoint</vt:lpstr>
      <vt:lpstr>EL NACIMIENTO DE JUAN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 A. Gaitan Ortiz</dc:creator>
  <cp:lastModifiedBy>David Rodríguez Zamora</cp:lastModifiedBy>
  <cp:revision>68</cp:revision>
  <dcterms:created xsi:type="dcterms:W3CDTF">2019-07-25T14:14:44Z</dcterms:created>
  <dcterms:modified xsi:type="dcterms:W3CDTF">2022-04-19T22:46:42Z</dcterms:modified>
</cp:coreProperties>
</file>