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79" r:id="rId7"/>
    <p:sldId id="273" r:id="rId8"/>
    <p:sldId id="281" r:id="rId9"/>
    <p:sldId id="274" r:id="rId10"/>
    <p:sldId id="277" r:id="rId11"/>
    <p:sldId id="282" r:id="rId12"/>
    <p:sldId id="283" r:id="rId13"/>
    <p:sldId id="267" r:id="rId14"/>
    <p:sldId id="278" r:id="rId15"/>
    <p:sldId id="284" r:id="rId16"/>
    <p:sldId id="269" r:id="rId17"/>
    <p:sldId id="270" r:id="rId18"/>
    <p:sldId id="275" r:id="rId19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3232"/>
    <a:srgbClr val="B7593E"/>
    <a:srgbClr val="000000"/>
    <a:srgbClr val="A1B1A7"/>
    <a:srgbClr val="B64C3A"/>
    <a:srgbClr val="FFFFFF"/>
    <a:srgbClr val="544C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2857" autoAdjust="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0700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4395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3720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5464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616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3121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3824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1037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35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1138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50F-031F-4B60-A2A4-BF5AEC49C766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3366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l="-6000" t="-8000" r="-6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7550F-031F-4B60-A2A4-BF5AEC49C766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B2CDB-55CE-4EA5-B63F-ED088879E2B3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9062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ebemos depender de Dios, velar y orar">
            <a:extLst>
              <a:ext uri="{FF2B5EF4-FFF2-40B4-BE49-F238E27FC236}">
                <a16:creationId xmlns:a16="http://schemas.microsoft.com/office/drawing/2014/main" id="{CAB7405E-C398-48ED-BFCE-30112697B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8802"/>
            <a:ext cx="5657864" cy="5740396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35" y="609600"/>
            <a:ext cx="5512722" cy="3462529"/>
          </a:xfrm>
        </p:spPr>
        <p:txBody>
          <a:bodyPr anchor="ctr">
            <a:noAutofit/>
          </a:bodyPr>
          <a:lstStyle/>
          <a:p>
            <a:pPr algn="ctr"/>
            <a:r>
              <a:rPr lang="es-GT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PATRÓN PARA LA ORACIÓN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15A0E83-76D9-4A77-B7FD-FD0286EEBCB8}"/>
              </a:ext>
            </a:extLst>
          </p:cNvPr>
          <p:cNvSpPr txBox="1"/>
          <p:nvPr/>
        </p:nvSpPr>
        <p:spPr>
          <a:xfrm>
            <a:off x="438135" y="4549023"/>
            <a:ext cx="551272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“Jesucristo modeló la mejor manera de orar”</a:t>
            </a:r>
          </a:p>
        </p:txBody>
      </p:sp>
    </p:spTree>
    <p:extLst>
      <p:ext uri="{BB962C8B-B14F-4D97-AF65-F5344CB8AC3E}">
        <p14:creationId xmlns:p14="http://schemas.microsoft.com/office/powerpoint/2010/main" val="415342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77370"/>
            <a:ext cx="11161485" cy="6197601"/>
          </a:xfrm>
        </p:spPr>
        <p:txBody>
          <a:bodyPr anchor="ctr">
            <a:normAutofit lnSpcReduction="10000"/>
          </a:bodyPr>
          <a:lstStyle/>
          <a:p>
            <a:pPr marL="450850" indent="-450850" algn="just">
              <a:lnSpc>
                <a:spcPct val="80000"/>
              </a:lnSpc>
              <a:buFont typeface="+mj-lt"/>
              <a:buAutoNum type="alphaUcPeriod" startAt="2"/>
            </a:pPr>
            <a:r>
              <a:rPr lang="es-GT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Cristo nos llama a ser persistentes en la oración, V.9,10. </a:t>
            </a:r>
          </a:p>
          <a:p>
            <a:pPr marL="901700" lvl="1" indent="-444500" algn="just">
              <a:lnSpc>
                <a:spcPct val="80000"/>
              </a:lnSpc>
              <a:buFont typeface="+mj-lt"/>
              <a:buAutoNum type="arabicParenR"/>
            </a:pPr>
            <a:r>
              <a:rPr lang="es-GT" sz="3700" dirty="0"/>
              <a:t>Hay que persistir en pedir, esto implica humildad, consciencia de necesidad, comunión, y fe en Dios.</a:t>
            </a:r>
          </a:p>
          <a:p>
            <a:pPr marL="901700" lvl="1" indent="-450850" algn="just" defTabSz="987425">
              <a:lnSpc>
                <a:spcPct val="80000"/>
              </a:lnSpc>
              <a:buFont typeface="+mj-lt"/>
              <a:buAutoNum type="arabicParenR"/>
            </a:pPr>
            <a:r>
              <a:rPr lang="es-GT" sz="3700" dirty="0"/>
              <a:t>Hay que persistir en buscar, esto implica pedir y también actuar.</a:t>
            </a:r>
          </a:p>
          <a:p>
            <a:pPr marL="1341438" lvl="2" indent="-439738" algn="just">
              <a:lnSpc>
                <a:spcPct val="80000"/>
              </a:lnSpc>
              <a:buFont typeface="+mj-lt"/>
              <a:buAutoNum type="alphaLcParenR"/>
            </a:pPr>
            <a:r>
              <a:rPr lang="es-GT" sz="3500" dirty="0"/>
              <a:t>Esfuércese por obtener la satisfacción de sus necesidades.</a:t>
            </a:r>
          </a:p>
          <a:p>
            <a:pPr marL="1341438" lvl="2" indent="-427038" algn="just">
              <a:lnSpc>
                <a:spcPct val="80000"/>
              </a:lnSpc>
              <a:buFont typeface="+mj-lt"/>
              <a:buAutoNum type="alphaLcParenR"/>
            </a:pPr>
            <a:r>
              <a:rPr lang="es-GT" sz="3500" dirty="0"/>
              <a:t>Ejemplo: Orar por un conocimiento profundo de la Biblia, pero ser diligente en estudiarla Juan 5:39; Hechos 17:11, y tratar de vivir en armonía con la voluntad de Dios Mt 7:21, 24, 25; Ju7:17.</a:t>
            </a:r>
          </a:p>
          <a:p>
            <a:pPr marL="901700" lvl="1" indent="-444500" algn="just">
              <a:lnSpc>
                <a:spcPct val="80000"/>
              </a:lnSpc>
              <a:buFont typeface="+mj-lt"/>
              <a:buAutoNum type="arabicParenR"/>
            </a:pPr>
            <a:r>
              <a:rPr lang="es-GT" sz="3700" dirty="0"/>
              <a:t>Hay que persistir en llamar, esto implica pedir más actuar más perseverar. </a:t>
            </a:r>
          </a:p>
        </p:txBody>
      </p:sp>
    </p:spTree>
    <p:extLst>
      <p:ext uri="{BB962C8B-B14F-4D97-AF65-F5344CB8AC3E}">
        <p14:creationId xmlns:p14="http://schemas.microsoft.com/office/powerpoint/2010/main" val="200145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551543"/>
            <a:ext cx="11161485" cy="5747657"/>
          </a:xfrm>
        </p:spPr>
        <p:txBody>
          <a:bodyPr anchor="ctr">
            <a:normAutofit/>
          </a:bodyPr>
          <a:lstStyle/>
          <a:p>
            <a:pPr marL="514350" lvl="2" indent="-514350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Persistamos en nuestra vida de oración, la diligencia y la sinceridad son clave para recibir respuesta de Dios.</a:t>
            </a:r>
          </a:p>
        </p:txBody>
      </p:sp>
    </p:spTree>
    <p:extLst>
      <p:ext uri="{BB962C8B-B14F-4D97-AF65-F5344CB8AC3E}">
        <p14:creationId xmlns:p14="http://schemas.microsoft.com/office/powerpoint/2010/main" val="306517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Lucas 11 - RVR60 &amp;amp; NVI - DailyVerses.net">
            <a:extLst>
              <a:ext uri="{FF2B5EF4-FFF2-40B4-BE49-F238E27FC236}">
                <a16:creationId xmlns:a16="http://schemas.microsoft.com/office/drawing/2014/main" id="{1C01854B-0704-487A-B306-97E77B80E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492" y="1816608"/>
            <a:ext cx="6090433" cy="47552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59074" y="899885"/>
            <a:ext cx="5383633" cy="5050971"/>
          </a:xfrm>
        </p:spPr>
        <p:txBody>
          <a:bodyPr anchor="ctr">
            <a:norm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PADRE DA </a:t>
            </a:r>
            <a:b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ESPÍRITU SANTO</a:t>
            </a:r>
            <a:b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Lucas 11:11-13.</a:t>
            </a:r>
            <a:endParaRPr lang="es-GT" sz="4400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0492833" y="152398"/>
            <a:ext cx="1477495" cy="1283541"/>
          </a:xfrm>
          <a:prstGeom prst="teardrop">
            <a:avLst/>
          </a:prstGeom>
          <a:solidFill>
            <a:srgbClr val="B64C3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s-GT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2102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91887"/>
            <a:ext cx="11170062" cy="6154056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+mj-lt"/>
              <a:buAutoNum type="alphaUcPeriod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padres terrenales dan buenas dadivas a sus hijos, V.11,12.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Jesús plantea estas preguntas a los padres: Si un hijo pide pescado, ¿le daría su padre una serpiente? Si pide un huevo, ¿le daría un escorpión. Mateo 7:9 agrega ¿… si su hijo le pide pan, le dará una piedra?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La respuesta rotunda es: no.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Ningún padre que se preocupa por sus hijos consideraría remotamente hacer tal cosa.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Los buenos padres harán lo que es mejor para sus hijos.</a:t>
            </a:r>
          </a:p>
        </p:txBody>
      </p:sp>
    </p:spTree>
    <p:extLst>
      <p:ext uri="{BB962C8B-B14F-4D97-AF65-F5344CB8AC3E}">
        <p14:creationId xmlns:p14="http://schemas.microsoft.com/office/powerpoint/2010/main" val="144374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62857"/>
            <a:ext cx="11176000" cy="6125029"/>
          </a:xfrm>
        </p:spPr>
        <p:txBody>
          <a:bodyPr anchor="ctr">
            <a:noAutofit/>
          </a:bodyPr>
          <a:lstStyle/>
          <a:p>
            <a:pPr marL="536575" indent="-536575" algn="just">
              <a:lnSpc>
                <a:spcPct val="80000"/>
              </a:lnSpc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Padre celestial da mayores regalos, V.13. 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/>
              <a:t>Jesús declara en tono de pregunta: ¿Cuánto más vuestro Padre celestial dará el Espíritu Santo a los que se lo pidan?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/>
              <a:t>La respuesta lógica a esta pregunta es una: si lo dará.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/>
              <a:t>El Espíritu Santo como dadiva no se refiere solamente a la presencia permanente del Espíritu Santo en cada creyente, sino más bien al bautismo del Espíritu Santo.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/>
              <a:t>El Espíritu Santo mora en todos los que reciben a Jesús como Salvador, pero el bautismo en el Espíritu Santo es un regalo posterior para testificar, cuya evidencia es hablar en otras lenguas por el Espíritu. </a:t>
            </a:r>
          </a:p>
        </p:txBody>
      </p:sp>
    </p:spTree>
    <p:extLst>
      <p:ext uri="{BB962C8B-B14F-4D97-AF65-F5344CB8AC3E}">
        <p14:creationId xmlns:p14="http://schemas.microsoft.com/office/powerpoint/2010/main" val="355958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551543"/>
            <a:ext cx="11161485" cy="5747657"/>
          </a:xfrm>
        </p:spPr>
        <p:txBody>
          <a:bodyPr anchor="ctr">
            <a:normAutofit/>
          </a:bodyPr>
          <a:lstStyle/>
          <a:p>
            <a:pPr marL="514350" lvl="2" indent="-514350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 Padre celestial quiere proporcionar este regalo de valor incalculable a quien busque esa bendición.</a:t>
            </a:r>
          </a:p>
        </p:txBody>
      </p:sp>
    </p:spTree>
    <p:extLst>
      <p:ext uri="{BB962C8B-B14F-4D97-AF65-F5344CB8AC3E}">
        <p14:creationId xmlns:p14="http://schemas.microsoft.com/office/powerpoint/2010/main" val="291388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7859" y="609601"/>
            <a:ext cx="10515600" cy="5733142"/>
          </a:xfrm>
          <a:prstGeom prst="parallelogram">
            <a:avLst>
              <a:gd name="adj" fmla="val 75990"/>
            </a:avLst>
          </a:prstGeom>
          <a:solidFill>
            <a:srgbClr val="9F323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GT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DISCIPULADO Y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313244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77371"/>
            <a:ext cx="11161485" cy="6110515"/>
          </a:xfrm>
        </p:spPr>
        <p:txBody>
          <a:bodyPr anchor="ctr">
            <a:normAutofit/>
          </a:bodyPr>
          <a:lstStyle/>
          <a:p>
            <a:pPr algn="just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nos enseña cómo orar, promete respuestas a nuestras oraciones y dar el Espíritu Santo a los que se lo pidan.</a:t>
            </a:r>
          </a:p>
          <a:p>
            <a:pPr algn="just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 patrón de oración es una excelente manera de aprender a orar y enseñar a los nuevos creyentes.</a:t>
            </a:r>
          </a:p>
          <a:p>
            <a:pPr algn="just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Tenga un diario de oración con las peticiones y respuestas.</a:t>
            </a:r>
          </a:p>
          <a:p>
            <a:pPr algn="just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Busque uno o más compañeros de oración para interceder unos por otros.</a:t>
            </a:r>
          </a:p>
          <a:p>
            <a:pPr algn="just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agradezca a Dios antes de hacer sus peticiones.</a:t>
            </a:r>
          </a:p>
        </p:txBody>
      </p:sp>
    </p:spTree>
    <p:extLst>
      <p:ext uri="{BB962C8B-B14F-4D97-AF65-F5344CB8AC3E}">
        <p14:creationId xmlns:p14="http://schemas.microsoft.com/office/powerpoint/2010/main" val="154783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5A254EE-16BE-4DD0-8AD9-5F852CF28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" y="1534"/>
            <a:ext cx="12187909" cy="685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34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5713" y="566057"/>
            <a:ext cx="10784115" cy="2677886"/>
          </a:xfrm>
        </p:spPr>
        <p:txBody>
          <a:bodyPr>
            <a:no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 CLAVE: </a:t>
            </a:r>
            <a:b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“…Señor, enséñanos a orar…, Lucas 11:1. 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5713" y="3614057"/>
            <a:ext cx="10784115" cy="266337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LECTURA EN CLASE: </a:t>
            </a:r>
          </a:p>
          <a:p>
            <a:pPr marL="0" indent="0" algn="ctr">
              <a:buNone/>
            </a:pPr>
            <a:r>
              <a:rPr lang="es-G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Lucas 11:1-13. </a:t>
            </a:r>
          </a:p>
        </p:txBody>
      </p:sp>
    </p:spTree>
    <p:extLst>
      <p:ext uri="{BB962C8B-B14F-4D97-AF65-F5344CB8AC3E}">
        <p14:creationId xmlns:p14="http://schemas.microsoft.com/office/powerpoint/2010/main" val="228380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2857" y="362857"/>
            <a:ext cx="11509829" cy="1001486"/>
          </a:xfrm>
        </p:spPr>
        <p:txBody>
          <a:bodyPr>
            <a:norm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2857" y="1538514"/>
            <a:ext cx="11509829" cy="4956629"/>
          </a:xfrm>
        </p:spPr>
        <p:txBody>
          <a:bodyPr anchor="ctr">
            <a:noAutofit/>
          </a:bodyPr>
          <a:lstStyle/>
          <a:p>
            <a:pPr marL="360363" indent="-360363" algn="just"/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oración más reconocida en la Biblia es el “Padrenuestro”.</a:t>
            </a:r>
          </a:p>
          <a:p>
            <a:pPr marL="360363" indent="-360363" algn="just"/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ella hay elementos que nos ayuda a desarrollar una mayor intimidad con Dios y una vida de oración más efectiva. </a:t>
            </a:r>
          </a:p>
          <a:p>
            <a:pPr marL="360363" indent="-360363" algn="just"/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Hoy, estudiaremos los principios de la oración conforme a lo que Jesús nos enseña. </a:t>
            </a:r>
          </a:p>
          <a:p>
            <a:pPr marL="360363" indent="-360363" algn="just"/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oración debe ser una parte continua de nuestra vida.</a:t>
            </a:r>
          </a:p>
        </p:txBody>
      </p:sp>
    </p:spTree>
    <p:extLst>
      <p:ext uri="{BB962C8B-B14F-4D97-AF65-F5344CB8AC3E}">
        <p14:creationId xmlns:p14="http://schemas.microsoft.com/office/powerpoint/2010/main" val="56467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5E267AD-5D2B-4DDA-B2F5-224DEDA590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972" y="1816607"/>
            <a:ext cx="6093954" cy="47622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59074" y="899885"/>
            <a:ext cx="5383633" cy="5050971"/>
          </a:xfrm>
        </p:spPr>
        <p:txBody>
          <a:bodyPr anchor="ctr">
            <a:norm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CRISTO ENSEÑA CÓMO ORAR</a:t>
            </a:r>
            <a:b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Lucas 11:1-4. </a:t>
            </a:r>
            <a:endParaRPr lang="es-GT" sz="4400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0492833" y="152398"/>
            <a:ext cx="1477495" cy="1283541"/>
          </a:xfrm>
          <a:prstGeom prst="teardrop">
            <a:avLst/>
          </a:prstGeom>
          <a:solidFill>
            <a:srgbClr val="B64C3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s-GT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4791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406400"/>
            <a:ext cx="11161485" cy="6096000"/>
          </a:xfrm>
        </p:spPr>
        <p:txBody>
          <a:bodyPr anchor="ctr">
            <a:noAutofit/>
          </a:bodyPr>
          <a:lstStyle/>
          <a:p>
            <a:pPr marL="449263" indent="-449263" algn="just">
              <a:buFont typeface="+mj-lt"/>
              <a:buAutoNum type="alphaUcPeriod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oración era vital e integral en la vida y ministerio de Jesús, V.1. </a:t>
            </a:r>
          </a:p>
          <a:p>
            <a:pPr marL="901700" lvl="1" indent="-444500" algn="just">
              <a:buFont typeface="+mj-lt"/>
              <a:buAutoNum type="arabicParenR"/>
            </a:pPr>
            <a:r>
              <a:rPr lang="es-GT" sz="3600" dirty="0"/>
              <a:t>Jesús reservó fielmente un tiempo para orar. Véase Marcos 1:35,6:46; Lucas 5:16, 6:12.</a:t>
            </a:r>
          </a:p>
          <a:p>
            <a:pPr marL="901700" lvl="1" indent="-444500" algn="just">
              <a:buFont typeface="+mj-lt"/>
              <a:buAutoNum type="arabicParenR"/>
            </a:pPr>
            <a:r>
              <a:rPr lang="es-GT" sz="3600" dirty="0"/>
              <a:t>Jesús después de haber orado los discípulos le pidieron que les enseñara a orar.</a:t>
            </a:r>
          </a:p>
          <a:p>
            <a:pPr marL="1341438" lvl="2" indent="-427038" algn="just">
              <a:buFont typeface="+mj-lt"/>
              <a:buAutoNum type="alphaLcParenR"/>
            </a:pPr>
            <a:r>
              <a:rPr lang="es-GT" sz="3400" dirty="0"/>
              <a:t>En los tiempos bíblicos era costumbre que un rabino enseñara a sus discípulos a orar.</a:t>
            </a:r>
          </a:p>
          <a:p>
            <a:pPr marL="1341438" lvl="2" indent="-427038" algn="just">
              <a:buFont typeface="+mj-lt"/>
              <a:buAutoNum type="alphaLcParenR"/>
            </a:pPr>
            <a:r>
              <a:rPr lang="es-GT" sz="3400" dirty="0"/>
              <a:t>Juan enseñó a sus discípulos a orar, y ahora los discípulos quieren que Jesús haga lo mismo por ellos.</a:t>
            </a:r>
          </a:p>
          <a:p>
            <a:pPr marL="1341438" lvl="2" indent="-427038" algn="just">
              <a:buFont typeface="+mj-lt"/>
              <a:buAutoNum type="alphaLcParenR"/>
            </a:pPr>
            <a:r>
              <a:rPr lang="es-GT" sz="3400" dirty="0"/>
              <a:t>Hoy nos toca a nosotros, enseñemos a los demás a orar. </a:t>
            </a:r>
          </a:p>
        </p:txBody>
      </p:sp>
    </p:spTree>
    <p:extLst>
      <p:ext uri="{BB962C8B-B14F-4D97-AF65-F5344CB8AC3E}">
        <p14:creationId xmlns:p14="http://schemas.microsoft.com/office/powerpoint/2010/main" val="271261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77370"/>
            <a:ext cx="11146971" cy="6110515"/>
          </a:xfrm>
        </p:spPr>
        <p:txBody>
          <a:bodyPr anchor="ctr">
            <a:noAutofit/>
          </a:bodyPr>
          <a:lstStyle/>
          <a:p>
            <a:pPr marL="450850" indent="-450850" algn="just">
              <a:lnSpc>
                <a:spcPct val="80000"/>
              </a:lnSpc>
              <a:buFont typeface="+mj-lt"/>
              <a:buAutoNum type="alphaUcPeriod" startAt="2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elementos vitales de la oración descritas por Jesús, V.2-4. 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/>
              <a:t>Confianza: “Padre nuestro que estás en los cielos”.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/>
              <a:t>Reverencia: “Santificado sea tu nombre”.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/>
              <a:t>Sometimiento: “Venga tu reino”.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/>
              <a:t>Obediencia: “Hágase tu voluntad”.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/>
              <a:t>Dependencia: “El pan nuestro de cada día, dánoslo hoy”.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/>
              <a:t>Perdón: “Perdónanos nuestros pecados- perdonamos a todos los que nos deben”.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/>
              <a:t>Humildad: “No nos metas en tentación, más libranos del mal”.</a:t>
            </a:r>
          </a:p>
        </p:txBody>
      </p:sp>
    </p:spTree>
    <p:extLst>
      <p:ext uri="{BB962C8B-B14F-4D97-AF65-F5344CB8AC3E}">
        <p14:creationId xmlns:p14="http://schemas.microsoft.com/office/powerpoint/2010/main" val="20245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551543"/>
            <a:ext cx="11161485" cy="5747657"/>
          </a:xfrm>
        </p:spPr>
        <p:txBody>
          <a:bodyPr anchor="ctr">
            <a:normAutofit/>
          </a:bodyPr>
          <a:lstStyle/>
          <a:p>
            <a:pPr marL="514350" lvl="2" indent="-514350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Hagamos de la oración una práctica regular, que lo que decimos en oración se refleje en nuestra manera de vivir.</a:t>
            </a:r>
          </a:p>
        </p:txBody>
      </p:sp>
    </p:spTree>
    <p:extLst>
      <p:ext uri="{BB962C8B-B14F-4D97-AF65-F5344CB8AC3E}">
        <p14:creationId xmlns:p14="http://schemas.microsoft.com/office/powerpoint/2010/main" val="61314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Jueves 11 de octubre de 2018 - Pedir, buscar, llamar. - Regnum Christi">
            <a:extLst>
              <a:ext uri="{FF2B5EF4-FFF2-40B4-BE49-F238E27FC236}">
                <a16:creationId xmlns:a16="http://schemas.microsoft.com/office/drawing/2014/main" id="{C24657B3-3305-4A45-8A54-B43A55A88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492" y="1816607"/>
            <a:ext cx="6090433" cy="47552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59074" y="899885"/>
            <a:ext cx="5383633" cy="5050971"/>
          </a:xfrm>
        </p:spPr>
        <p:txBody>
          <a:bodyPr anchor="ctr">
            <a:norm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CRISTO ENSEÑA SOBRE LA PERSISTENCIA EN LA ORACIÓN</a:t>
            </a:r>
            <a:b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Lucas 11:5-10.</a:t>
            </a:r>
            <a:endParaRPr lang="es-GT" sz="4400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0492833" y="152398"/>
            <a:ext cx="1477495" cy="1283541"/>
          </a:xfrm>
          <a:prstGeom prst="teardrop">
            <a:avLst/>
          </a:prstGeom>
          <a:solidFill>
            <a:srgbClr val="B64C3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s-GT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3254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029" y="391886"/>
            <a:ext cx="11161485" cy="6081485"/>
          </a:xfrm>
        </p:spPr>
        <p:txBody>
          <a:bodyPr anchor="ctr">
            <a:normAutofit lnSpcReduction="10000"/>
          </a:bodyPr>
          <a:lstStyle/>
          <a:p>
            <a:pPr marL="450850" indent="-450850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Cristo nos da un ejemplo de persistencia, V.5-8.</a:t>
            </a:r>
          </a:p>
          <a:p>
            <a:pPr marL="987425" lvl="1" indent="-530225" algn="just">
              <a:buFont typeface="+mj-lt"/>
              <a:buAutoNum type="arabicParenR"/>
            </a:pPr>
            <a:r>
              <a:rPr lang="es-GT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necesidad</a:t>
            </a:r>
            <a:r>
              <a:rPr lang="es-GT" sz="3800" dirty="0"/>
              <a:t>: Un hombre llega a casa de su vecino, suplicando por un poco de pan para alimentar a un visitante.</a:t>
            </a:r>
          </a:p>
          <a:p>
            <a:pPr marL="987425" lvl="1" indent="-530225" algn="just">
              <a:buFont typeface="+mj-lt"/>
              <a:buAutoNum type="arabicParenR"/>
            </a:pPr>
            <a:r>
              <a:rPr lang="es-GT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respuesta</a:t>
            </a:r>
            <a:r>
              <a:rPr lang="es-GT" sz="3800" dirty="0"/>
              <a:t>: El vecino dentro de la casa le hace ver a su amigo que no es la hora oportuna y que todos están durmiendo.</a:t>
            </a:r>
          </a:p>
          <a:p>
            <a:pPr marL="987425" lvl="1" indent="-530225" algn="just">
              <a:buFont typeface="+mj-lt"/>
              <a:buAutoNum type="arabicParenR"/>
            </a:pPr>
            <a:r>
              <a:rPr lang="es-GT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determinación</a:t>
            </a:r>
            <a:r>
              <a:rPr lang="es-GT" sz="3800" dirty="0"/>
              <a:t>: El amigo persiste en su petición.</a:t>
            </a:r>
          </a:p>
          <a:p>
            <a:pPr marL="987425" lvl="1" indent="-530225" algn="just">
              <a:buFont typeface="+mj-lt"/>
              <a:buAutoNum type="arabicParenR"/>
            </a:pPr>
            <a:r>
              <a:rPr lang="es-GT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recompensa</a:t>
            </a:r>
            <a:r>
              <a:rPr lang="es-GT" sz="3800" dirty="0"/>
              <a:t>: El dueño de casa finalmente cede, no por la amistad con su vecino, sino por la persistencia. </a:t>
            </a:r>
          </a:p>
        </p:txBody>
      </p:sp>
    </p:spTree>
    <p:extLst>
      <p:ext uri="{BB962C8B-B14F-4D97-AF65-F5344CB8AC3E}">
        <p14:creationId xmlns:p14="http://schemas.microsoft.com/office/powerpoint/2010/main" val="305206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882</Words>
  <Application>Microsoft Office PowerPoint</Application>
  <PresentationFormat>Panorámica</PresentationFormat>
  <Paragraphs>60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de Office</vt:lpstr>
      <vt:lpstr>UN PATRÓN PARA LA ORACIÓN</vt:lpstr>
      <vt:lpstr>VERSÍCULO CLAVE:  “…Señor, enséñanos a orar…, Lucas 11:1.  </vt:lpstr>
      <vt:lpstr>INTRODUCCIÓN</vt:lpstr>
      <vt:lpstr>CRISTO ENSEÑA CÓMO ORAR  Lucas 11:1-4. </vt:lpstr>
      <vt:lpstr>Presentación de PowerPoint</vt:lpstr>
      <vt:lpstr>Presentación de PowerPoint</vt:lpstr>
      <vt:lpstr>Presentación de PowerPoint</vt:lpstr>
      <vt:lpstr>CRISTO ENSEÑA SOBRE LA PERSISTENCIA EN LA ORACIÓN  Lucas 11:5-10.</vt:lpstr>
      <vt:lpstr>Presentación de PowerPoint</vt:lpstr>
      <vt:lpstr>Presentación de PowerPoint</vt:lpstr>
      <vt:lpstr>Presentación de PowerPoint</vt:lpstr>
      <vt:lpstr>EL PADRE DA  EL ESPÍRITU SANTO  Lucas 11:11-13.</vt:lpstr>
      <vt:lpstr>Presentación de PowerPoint</vt:lpstr>
      <vt:lpstr>Presentación de PowerPoint</vt:lpstr>
      <vt:lpstr>Presentación de PowerPoint</vt:lpstr>
      <vt:lpstr>DISCIPULADO Y MINISTERIO EN ACCION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DIA DEL SEÑOR</dc:title>
  <dc:creator>Alfonso Gaitan</dc:creator>
  <cp:lastModifiedBy>David Rodríguez Zamora</cp:lastModifiedBy>
  <cp:revision>156</cp:revision>
  <dcterms:created xsi:type="dcterms:W3CDTF">2016-11-16T00:59:54Z</dcterms:created>
  <dcterms:modified xsi:type="dcterms:W3CDTF">2021-09-15T17:17:56Z</dcterms:modified>
</cp:coreProperties>
</file>