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6" r:id="rId1"/>
  </p:sldMasterIdLst>
  <p:sldIdLst>
    <p:sldId id="256" r:id="rId2"/>
    <p:sldId id="257" r:id="rId3"/>
    <p:sldId id="259" r:id="rId4"/>
    <p:sldId id="275" r:id="rId5"/>
    <p:sldId id="276" r:id="rId6"/>
    <p:sldId id="277" r:id="rId7"/>
    <p:sldId id="289" r:id="rId8"/>
    <p:sldId id="295" r:id="rId9"/>
    <p:sldId id="285" r:id="rId10"/>
    <p:sldId id="291" r:id="rId11"/>
    <p:sldId id="280" r:id="rId12"/>
    <p:sldId id="296" r:id="rId13"/>
    <p:sldId id="279" r:id="rId14"/>
    <p:sldId id="297" r:id="rId15"/>
    <p:sldId id="294" r:id="rId16"/>
    <p:sldId id="266" r:id="rId17"/>
    <p:sldId id="284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30B"/>
    <a:srgbClr val="4E7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04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138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965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870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51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87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72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39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10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60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91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4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accent4">
                <a:lumMod val="75000"/>
              </a:schemeClr>
            </a:gs>
            <a:gs pos="25000">
              <a:schemeClr val="bg1"/>
            </a:gs>
            <a:gs pos="69000">
              <a:schemeClr val="bg1"/>
            </a:gs>
            <a:gs pos="93000">
              <a:srgbClr val="FFC30B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6/9/2021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7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ulio Muller | Sean llenos del Espíritu San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028" y="2467667"/>
            <a:ext cx="5747657" cy="40347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62857" y="377372"/>
            <a:ext cx="11509829" cy="1959428"/>
          </a:xfrm>
        </p:spPr>
        <p:txBody>
          <a:bodyPr>
            <a:noAutofit/>
          </a:bodyPr>
          <a:lstStyle/>
          <a:p>
            <a:pPr algn="ctr"/>
            <a: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SEAN LLENOS DEL ESPÍRITU (PENTECOSTÉS)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41634B-A608-4F45-9355-D2A62BDA3377}"/>
              </a:ext>
            </a:extLst>
          </p:cNvPr>
          <p:cNvSpPr txBox="1"/>
          <p:nvPr/>
        </p:nvSpPr>
        <p:spPr>
          <a:xfrm>
            <a:off x="362857" y="3515418"/>
            <a:ext cx="557348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GT" sz="2000" dirty="0"/>
              <a:t> </a:t>
            </a:r>
            <a:r>
              <a:rPr lang="es-GT" sz="4000" dirty="0"/>
              <a:t>“</a:t>
            </a: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Escritura manda a los cristianos a ser llenos del Espíritu </a:t>
            </a:r>
            <a:r>
              <a:rPr lang="es-GT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Santo”</a:t>
            </a:r>
            <a:endParaRPr lang="es-419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7452485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E0E75-1034-4567-ACED-1AAECE4E4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4" y="362857"/>
            <a:ext cx="11553370" cy="6110514"/>
          </a:xfrm>
        </p:spPr>
        <p:txBody>
          <a:bodyPr anchor="ctr">
            <a:noAutofit/>
          </a:bodyPr>
          <a:lstStyle/>
          <a:p>
            <a:pPr marL="539750" lvl="1" indent="-539750" algn="just">
              <a:buFont typeface="+mj-lt"/>
              <a:buAutoNum type="alphaUcPeriod" startAt="2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 una vida llena del Espíritu según Efesios 5:18-21. </a:t>
            </a:r>
          </a:p>
          <a:p>
            <a:pPr marL="984250" lvl="2" indent="-527050" algn="just">
              <a:buFont typeface="+mj-lt"/>
              <a:buAutoNum type="arabicParenR"/>
            </a:pPr>
            <a:r>
              <a:rPr lang="es-GT" sz="4000" dirty="0"/>
              <a:t>Hay una vida dominada o transformada por el Espíritu Santo, V.18. Romanos 12:1,2.</a:t>
            </a:r>
          </a:p>
          <a:p>
            <a:pPr marL="984250" lvl="2" indent="-527050" algn="just">
              <a:buFont typeface="+mj-lt"/>
              <a:buAutoNum type="arabicParenR"/>
            </a:pPr>
            <a:r>
              <a:rPr lang="es-GT" sz="4000" dirty="0"/>
              <a:t>Hay una adoración espiritual que instruye y anima, mediante salmos, himnos y canticos espirituales, V.19.</a:t>
            </a:r>
          </a:p>
          <a:p>
            <a:pPr marL="984250" lvl="2" indent="-527050" algn="just">
              <a:buFont typeface="+mj-lt"/>
              <a:buAutoNum type="arabicParenR"/>
            </a:pPr>
            <a:r>
              <a:rPr lang="es-GT" sz="4000" dirty="0"/>
              <a:t>Hay una actitud de agradecimiento, V.20.</a:t>
            </a:r>
          </a:p>
          <a:p>
            <a:pPr marL="984250" lvl="2" indent="-527050" algn="just">
              <a:buFont typeface="+mj-lt"/>
              <a:buAutoNum type="arabicParenR"/>
            </a:pPr>
            <a:r>
              <a:rPr lang="es-GT" sz="4000" dirty="0"/>
              <a:t>Hay sumisión mutua, V.21. </a:t>
            </a:r>
          </a:p>
        </p:txBody>
      </p:sp>
    </p:spTree>
    <p:extLst>
      <p:ext uri="{BB962C8B-B14F-4D97-AF65-F5344CB8AC3E}">
        <p14:creationId xmlns:p14="http://schemas.microsoft.com/office/powerpoint/2010/main" val="168550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E0E75-1034-4567-ACED-1AAECE4E4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4" y="377371"/>
            <a:ext cx="11524342" cy="6110516"/>
          </a:xfrm>
        </p:spPr>
        <p:txBody>
          <a:bodyPr anchor="ctr">
            <a:normAutofit/>
          </a:bodyPr>
          <a:lstStyle/>
          <a:p>
            <a:pPr marL="536575" indent="-536575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 una vida llena del Espíritu según Gálatas 5:22-25.</a:t>
            </a:r>
          </a:p>
          <a:p>
            <a:pPr marL="1081088" lvl="1" indent="-541338" algn="just">
              <a:buFont typeface="+mj-lt"/>
              <a:buAutoNum type="arabicParenR"/>
            </a:pPr>
            <a:r>
              <a:rPr lang="es-GT" sz="4000" dirty="0"/>
              <a:t>Se produce el fruto del Espíritu Santo, V.22-23. “El Espíritu Santo obra en nuestro carácter”.</a:t>
            </a:r>
          </a:p>
          <a:p>
            <a:pPr marL="1081088" lvl="1" indent="-541338" algn="just">
              <a:buFont typeface="+mj-lt"/>
              <a:buAutoNum type="arabicParenR"/>
            </a:pPr>
            <a:r>
              <a:rPr lang="es-GT" sz="4000" dirty="0"/>
              <a:t>Se crucifica la carne con sus pasiones y deseos, V.24.</a:t>
            </a:r>
          </a:p>
          <a:p>
            <a:pPr marL="1081088" lvl="1" indent="-541338" algn="just">
              <a:buFont typeface="+mj-lt"/>
              <a:buAutoNum type="arabicParenR"/>
            </a:pPr>
            <a:r>
              <a:rPr lang="es-GT" sz="4000" dirty="0"/>
              <a:t>Se sigue la dirección del Espíritu, V.25.</a:t>
            </a:r>
          </a:p>
        </p:txBody>
      </p:sp>
    </p:spTree>
    <p:extLst>
      <p:ext uri="{BB962C8B-B14F-4D97-AF65-F5344CB8AC3E}">
        <p14:creationId xmlns:p14="http://schemas.microsoft.com/office/powerpoint/2010/main" val="38286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echos 4:31 | Palabra de dios, Orar, Palab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054" y="2851401"/>
            <a:ext cx="10087429" cy="37961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8C85D30-9E4B-4D2A-846A-EFB01F5A7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1219200"/>
            <a:ext cx="10813144" cy="1634836"/>
          </a:xfrm>
        </p:spPr>
        <p:txBody>
          <a:bodyPr anchor="ctr">
            <a:noAutofit/>
          </a:bodyPr>
          <a:lstStyle/>
          <a:p>
            <a:r>
              <a:rPr lang="es-GT" sz="6500" b="1" dirty="0">
                <a:latin typeface="+mn-lt"/>
              </a:rPr>
              <a:t>UNIDAD Y SERVICIO LLENOS DEL ESPÍRITU</a:t>
            </a:r>
            <a:endParaRPr lang="es-419" sz="6500" b="1" dirty="0">
              <a:latin typeface="+mn-lt"/>
            </a:endParaRPr>
          </a:p>
        </p:txBody>
      </p:sp>
      <p:sp>
        <p:nvSpPr>
          <p:cNvPr id="7" name="Circle: Hollow 6">
            <a:extLst>
              <a:ext uri="{FF2B5EF4-FFF2-40B4-BE49-F238E27FC236}">
                <a16:creationId xmlns:a16="http://schemas.microsoft.com/office/drawing/2014/main" id="{18AD124C-CC9B-4218-9DC5-CCCDBB98D98F}"/>
              </a:ext>
            </a:extLst>
          </p:cNvPr>
          <p:cNvSpPr/>
          <p:nvPr/>
        </p:nvSpPr>
        <p:spPr>
          <a:xfrm>
            <a:off x="9703078" y="174171"/>
            <a:ext cx="1458408" cy="1347515"/>
          </a:xfrm>
          <a:prstGeom prst="donut">
            <a:avLst>
              <a:gd name="adj" fmla="val 7460"/>
            </a:avLst>
          </a:prstGeom>
          <a:solidFill>
            <a:srgbClr val="FFC30B"/>
          </a:solidFill>
          <a:ln>
            <a:solidFill>
              <a:schemeClr val="tx1"/>
            </a:solidFill>
          </a:ln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4">
              <a:hueOff val="10395692"/>
              <a:satOff val="-47968"/>
              <a:lumOff val="1765"/>
              <a:alphaOff val="0"/>
            </a:schemeClr>
          </a:lnRef>
          <a:fillRef idx="3">
            <a:schemeClr val="accent4">
              <a:hueOff val="10395692"/>
              <a:satOff val="-47968"/>
              <a:lumOff val="1765"/>
              <a:alphaOff val="0"/>
            </a:schemeClr>
          </a:fillRef>
          <a:effectRef idx="2">
            <a:schemeClr val="accent4">
              <a:hueOff val="10395692"/>
              <a:satOff val="-47968"/>
              <a:lumOff val="1765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GT" sz="7200" dirty="0">
                <a:ln>
                  <a:solidFill>
                    <a:schemeClr val="tx1"/>
                  </a:solidFill>
                </a:ln>
                <a:solidFill>
                  <a:srgbClr val="FFC30B"/>
                </a:solidFill>
              </a:rPr>
              <a:t>3</a:t>
            </a:r>
            <a:endParaRPr lang="es-419" sz="1600" dirty="0">
              <a:ln>
                <a:solidFill>
                  <a:schemeClr val="tx1"/>
                </a:solidFill>
              </a:ln>
              <a:solidFill>
                <a:srgbClr val="FFC3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405250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E0E75-1034-4567-ACED-1AAECE4E4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391886"/>
            <a:ext cx="11524343" cy="6110513"/>
          </a:xfrm>
        </p:spPr>
        <p:txBody>
          <a:bodyPr anchor="ctr">
            <a:normAutofit/>
          </a:bodyPr>
          <a:lstStyle/>
          <a:p>
            <a:pPr marL="536575" indent="-536575" algn="just">
              <a:buFont typeface="+mj-lt"/>
              <a:buAutoNum type="alphaUcPeriod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iglesia se unió para afrontar la adversidad, Hechos 4:31-35. </a:t>
            </a:r>
          </a:p>
          <a:p>
            <a:pPr marL="984250" lvl="1" indent="-527050" algn="just">
              <a:buFont typeface="+mj-lt"/>
              <a:buAutoNum type="arabicParenR"/>
            </a:pPr>
            <a:r>
              <a:rPr lang="es-GT" sz="4000" dirty="0"/>
              <a:t>Se oró por valentía en medio de la adversidad, V.31.</a:t>
            </a:r>
          </a:p>
          <a:p>
            <a:pPr marL="984250" lvl="1" indent="-527050" algn="just">
              <a:buFont typeface="+mj-lt"/>
              <a:buAutoNum type="arabicParenR"/>
            </a:pPr>
            <a:r>
              <a:rPr lang="es-GT" sz="4000" dirty="0"/>
              <a:t>Se obtuvo respuesta de Dios, V.31.</a:t>
            </a:r>
          </a:p>
          <a:p>
            <a:pPr marL="1620838" lvl="2" indent="-541338" algn="just">
              <a:buFont typeface="+mj-lt"/>
              <a:buAutoNum type="alphaLcParenR"/>
            </a:pPr>
            <a:r>
              <a:rPr lang="es-GT" sz="3600" dirty="0"/>
              <a:t>El lugar donde estaban reunidos tembló.</a:t>
            </a:r>
          </a:p>
          <a:p>
            <a:pPr marL="1620838" lvl="2" indent="-541338" algn="just">
              <a:buFont typeface="+mj-lt"/>
              <a:buAutoNum type="alphaLcParenR"/>
            </a:pPr>
            <a:r>
              <a:rPr lang="es-GT" sz="3600" dirty="0"/>
              <a:t>Todos fueron llenos del Espíritu Santo nuevamente.</a:t>
            </a:r>
          </a:p>
          <a:p>
            <a:pPr marL="984250" lvl="1" indent="-527050" algn="just">
              <a:buFont typeface="+mj-lt"/>
              <a:buAutoNum type="arabicParenR"/>
            </a:pPr>
            <a:r>
              <a:rPr lang="es-GT" sz="4000" dirty="0"/>
              <a:t>Se continúo proclamando el evangelio con denuedo y poder, V.31,33. </a:t>
            </a:r>
            <a:endParaRPr lang="es-G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169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E0E75-1034-4567-ACED-1AAECE4E4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391886"/>
            <a:ext cx="11524343" cy="6110513"/>
          </a:xfrm>
        </p:spPr>
        <p:txBody>
          <a:bodyPr anchor="ctr">
            <a:normAutofit/>
          </a:bodyPr>
          <a:lstStyle/>
          <a:p>
            <a:pPr marL="536575" indent="-536575" algn="just">
              <a:buFont typeface="+mj-lt"/>
              <a:buAutoNum type="alphaUcPeriod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iglesia se unió para afrontar la adversidad, Hechos 4:31-35. </a:t>
            </a:r>
          </a:p>
          <a:p>
            <a:pPr marL="987425" lvl="1" indent="-530225" algn="just">
              <a:buFont typeface="+mj-lt"/>
              <a:buAutoNum type="arabicParenR" startAt="4"/>
            </a:pPr>
            <a:r>
              <a:rPr lang="es-GT" sz="4000" dirty="0"/>
              <a:t>Se fomentó una unidad más profunda en la iglesia, V.32-35.</a:t>
            </a:r>
          </a:p>
          <a:p>
            <a:pPr marL="1611313" lvl="2" indent="-536575" algn="just">
              <a:buFont typeface="+mj-lt"/>
              <a:buAutoNum type="alphaLcParenR"/>
            </a:pPr>
            <a:r>
              <a:rPr lang="es-GT" sz="3600" dirty="0"/>
              <a:t>La iglesia tenía una actitud correcta el uno hacia el otro y hacia las  	posesiones materiales, V.32.</a:t>
            </a:r>
          </a:p>
          <a:p>
            <a:pPr marL="1611313" lvl="2" indent="-536575" algn="just">
              <a:buFont typeface="+mj-lt"/>
              <a:buAutoNum type="alphaLcParenR"/>
            </a:pPr>
            <a:r>
              <a:rPr lang="es-GT" sz="3600" dirty="0"/>
              <a:t>Los apóstoles daban un testimonio efectivo del Cristo resucitado, V.33.</a:t>
            </a:r>
          </a:p>
          <a:p>
            <a:pPr marL="1611313" lvl="2" indent="-536575" algn="just">
              <a:buFont typeface="+mj-lt"/>
              <a:buAutoNum type="alphaLcParenR"/>
            </a:pPr>
            <a:r>
              <a:rPr lang="es-GT" sz="3600" dirty="0"/>
              <a:t>La iglesia satisfacía las necesidades de los miembros, V.34, 35.</a:t>
            </a:r>
          </a:p>
        </p:txBody>
      </p:sp>
    </p:spTree>
    <p:extLst>
      <p:ext uri="{BB962C8B-B14F-4D97-AF65-F5344CB8AC3E}">
        <p14:creationId xmlns:p14="http://schemas.microsoft.com/office/powerpoint/2010/main" val="427138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E0E75-1034-4567-ACED-1AAECE4E4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4" y="362857"/>
            <a:ext cx="11524342" cy="6110514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 startAt="2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iglesia fue capacitada por el Espíritu Santo para el servicio, 2 Corintios 3:5,6.</a:t>
            </a:r>
          </a:p>
          <a:p>
            <a:pPr marL="1081088" lvl="1" indent="-541338" algn="just">
              <a:buFont typeface="+mj-lt"/>
              <a:buAutoNum type="arabicParenR"/>
            </a:pPr>
            <a:r>
              <a:rPr lang="es-GT" sz="4000" dirty="0"/>
              <a:t>El Espíritu Santo es el que nos hace competentes para la gran obra de cambiar vidas para Jesús.</a:t>
            </a:r>
          </a:p>
          <a:p>
            <a:pPr marL="1081088" lvl="1" indent="-541338" algn="just">
              <a:buFont typeface="+mj-lt"/>
              <a:buAutoNum type="arabicParenR"/>
            </a:pPr>
            <a:r>
              <a:rPr lang="es-GT" sz="4000" dirty="0"/>
              <a:t>El Espíritu Santo es el que nos hace competentes para tener una relación con Dios, centrada en Jesús y su obra por nosotros.</a:t>
            </a:r>
          </a:p>
          <a:p>
            <a:pPr marL="1081088" lvl="1" indent="-541338" algn="just">
              <a:buFont typeface="+mj-lt"/>
              <a:buAutoNum type="arabicParenR"/>
            </a:pPr>
            <a:r>
              <a:rPr lang="es-GT" sz="4000" dirty="0"/>
              <a:t>El Espíritu Santo nos hace competentes para vivir una vida espiritual y obedecer la Palabra de Dios.   </a:t>
            </a:r>
          </a:p>
        </p:txBody>
      </p:sp>
    </p:spTree>
    <p:extLst>
      <p:ext uri="{BB962C8B-B14F-4D97-AF65-F5344CB8AC3E}">
        <p14:creationId xmlns:p14="http://schemas.microsoft.com/office/powerpoint/2010/main" val="36666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paration 1">
            <a:extLst>
              <a:ext uri="{FF2B5EF4-FFF2-40B4-BE49-F238E27FC236}">
                <a16:creationId xmlns:a16="http://schemas.microsoft.com/office/drawing/2014/main" id="{0F9DEEA2-027E-4296-94CE-1A1155EC9ECC}"/>
              </a:ext>
            </a:extLst>
          </p:cNvPr>
          <p:cNvSpPr/>
          <p:nvPr/>
        </p:nvSpPr>
        <p:spPr>
          <a:xfrm>
            <a:off x="1785256" y="1233714"/>
            <a:ext cx="8679543" cy="4325257"/>
          </a:xfrm>
          <a:prstGeom prst="flowChartPreparation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7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DISCIPULADO Y MINISTERIO EN ACCION</a:t>
            </a:r>
            <a:endParaRPr lang="es-419" sz="70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78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E0E75-1034-4567-ACED-1AAECE4E4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5" y="374073"/>
            <a:ext cx="11161486" cy="6123709"/>
          </a:xfrm>
        </p:spPr>
        <p:txBody>
          <a:bodyPr anchor="ctr">
            <a:normAutofit/>
          </a:bodyPr>
          <a:lstStyle/>
          <a:p>
            <a:pPr algn="just"/>
            <a:r>
              <a:rPr lang="es-GT" sz="4000" dirty="0"/>
              <a:t>¿Cómo recibe un cristiano la plenitud del Espíritu?</a:t>
            </a:r>
          </a:p>
          <a:p>
            <a:pPr marL="900113" lvl="1" indent="-442913" algn="just">
              <a:buFont typeface="Courier New" panose="02070309020205020404" pitchFamily="49" charset="0"/>
              <a:buChar char="o"/>
            </a:pPr>
            <a:r>
              <a:rPr lang="es-GT" sz="3800" dirty="0"/>
              <a:t>Pida a Dios y crea que Él quiere que usted reciba este maravilloso don, Lucas 11:13.</a:t>
            </a:r>
          </a:p>
          <a:p>
            <a:pPr marL="900113" lvl="1" indent="-442913" algn="just">
              <a:buFont typeface="Courier New" panose="02070309020205020404" pitchFamily="49" charset="0"/>
              <a:buChar char="o"/>
            </a:pPr>
            <a:r>
              <a:rPr lang="es-GT" sz="3800" dirty="0"/>
              <a:t>Pida a otros que oren con usted, Hechos 8:14-17.</a:t>
            </a:r>
          </a:p>
          <a:p>
            <a:pPr marL="900113" lvl="1" indent="-442913" algn="just">
              <a:buFont typeface="Courier New" panose="02070309020205020404" pitchFamily="49" charset="0"/>
              <a:buChar char="o"/>
            </a:pPr>
            <a:r>
              <a:rPr lang="es-GT" sz="3800" dirty="0"/>
              <a:t>Confíe en que Dios tiene el momento exacto para hacerlo, Lucas 24:49.</a:t>
            </a:r>
          </a:p>
          <a:p>
            <a:pPr marL="360363" lvl="1" indent="-360363" algn="just"/>
            <a:r>
              <a:rPr lang="es-GT" sz="4000" dirty="0"/>
              <a:t>Ore por un nuevo derramamiento del Espíritu Santo en su iglesia local.</a:t>
            </a:r>
          </a:p>
          <a:p>
            <a:pPr marL="360363" lvl="1" indent="-360363" algn="just"/>
            <a:r>
              <a:rPr lang="es-GT" sz="4000" dirty="0"/>
              <a:t>Sea generoso, comparta, visite y ore por alguien que esta necesitado.</a:t>
            </a:r>
          </a:p>
        </p:txBody>
      </p:sp>
    </p:spTree>
    <p:extLst>
      <p:ext uri="{BB962C8B-B14F-4D97-AF65-F5344CB8AC3E}">
        <p14:creationId xmlns:p14="http://schemas.microsoft.com/office/powerpoint/2010/main" val="68552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40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8343" y="391885"/>
            <a:ext cx="11509828" cy="3222171"/>
          </a:xfrm>
        </p:spPr>
        <p:txBody>
          <a:bodyPr>
            <a:normAutofit fontScale="90000"/>
          </a:bodyPr>
          <a:lstStyle/>
          <a:p>
            <a:pPr algn="ctr"/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VERSICULO CLAVE:</a:t>
            </a:r>
            <a:br>
              <a:rPr lang="es-GT" sz="6000" b="1" dirty="0">
                <a:latin typeface="+mn-lt"/>
              </a:rPr>
            </a:br>
            <a:r>
              <a:rPr lang="es-G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“…Sed llenos del Espíritu, hablando entre vosotros con salmos, con himnos y cánticos espirituales, cantando y alabando al Señor en vuestros corazones”</a:t>
            </a:r>
            <a:br>
              <a:rPr lang="es-G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Efesios 5:18,19.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8343" y="3976913"/>
            <a:ext cx="11509828" cy="249645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LECTURA EN CLASE:</a:t>
            </a:r>
          </a:p>
          <a:p>
            <a:pPr marL="0" indent="0" algn="ctr">
              <a:buNone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Números 11:25,29; Hechos 2:4,16,17,42; Efesios 5:18-21; Gálatas 5:22,23; Hechos 4:31; 2 Corintios 3:5,6. </a:t>
            </a:r>
          </a:p>
        </p:txBody>
      </p:sp>
    </p:spTree>
    <p:extLst>
      <p:ext uri="{BB962C8B-B14F-4D97-AF65-F5344CB8AC3E}">
        <p14:creationId xmlns:p14="http://schemas.microsoft.com/office/powerpoint/2010/main" val="139943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2858"/>
            <a:ext cx="10515600" cy="1088572"/>
          </a:xfrm>
        </p:spPr>
        <p:txBody>
          <a:bodyPr>
            <a:noAutofit/>
          </a:bodyPr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8343" y="1625600"/>
            <a:ext cx="11524343" cy="4862285"/>
          </a:xfrm>
        </p:spPr>
        <p:txBody>
          <a:bodyPr anchor="ctr">
            <a:noAutofit/>
          </a:bodyPr>
          <a:lstStyle/>
          <a:p>
            <a:pPr marL="363538" indent="-363538" algn="just">
              <a:lnSpc>
                <a:spcPct val="80000"/>
              </a:lnSpc>
            </a:pPr>
            <a:r>
              <a:rPr lang="es-GT" sz="4000" dirty="0"/>
              <a:t>La voluntad de Dios es que cada cristiano sea lleno o bautizado en el Espíritu Santo. </a:t>
            </a:r>
          </a:p>
          <a:p>
            <a:pPr marL="363538" indent="-363538" algn="just">
              <a:lnSpc>
                <a:spcPct val="80000"/>
              </a:lnSpc>
            </a:pPr>
            <a:r>
              <a:rPr lang="es-GT" sz="4000" dirty="0"/>
              <a:t>El Espíritu Santo faculta al cristiano a vivir una vida que complace a Dios y a servirle poderosamente. </a:t>
            </a:r>
          </a:p>
          <a:p>
            <a:pPr marL="363538" indent="-363538" algn="just">
              <a:lnSpc>
                <a:spcPct val="80000"/>
              </a:lnSpc>
            </a:pPr>
            <a:r>
              <a:rPr lang="es-GT" sz="4000" dirty="0"/>
              <a:t>Esta lección analiza la obra del Espíritu como fue anunciada en el Antiguo Testamento y como se vive en la iglesia. </a:t>
            </a:r>
          </a:p>
          <a:p>
            <a:pPr marL="363538" indent="-363538" algn="just">
              <a:lnSpc>
                <a:spcPct val="80000"/>
              </a:lnSpc>
            </a:pPr>
            <a:r>
              <a:rPr lang="es-GT" sz="4000" dirty="0"/>
              <a:t>También se centra en las características de la Iglesia Primitiva como una comunidad llena del Espíritu. </a:t>
            </a:r>
          </a:p>
        </p:txBody>
      </p:sp>
    </p:spTree>
    <p:extLst>
      <p:ext uri="{BB962C8B-B14F-4D97-AF65-F5344CB8AC3E}">
        <p14:creationId xmlns:p14="http://schemas.microsoft.com/office/powerpoint/2010/main" val="251856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laves para ser llenos del Espíritu SantoEnlace | Enl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056" y="2854035"/>
            <a:ext cx="10087429" cy="37935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8C85D30-9E4B-4D2A-846A-EFB01F5A7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1625600"/>
            <a:ext cx="10813144" cy="1228436"/>
          </a:xfrm>
        </p:spPr>
        <p:txBody>
          <a:bodyPr anchor="ctr">
            <a:noAutofit/>
          </a:bodyPr>
          <a:lstStyle/>
          <a:p>
            <a:r>
              <a:rPr lang="es-GT" sz="6500" b="1" dirty="0">
                <a:latin typeface="+mn-lt"/>
              </a:rPr>
              <a:t>LLENOS DEL ESPÍRITU</a:t>
            </a:r>
            <a:endParaRPr lang="es-419" sz="6500" b="1" dirty="0">
              <a:latin typeface="+mn-lt"/>
            </a:endParaRPr>
          </a:p>
        </p:txBody>
      </p:sp>
      <p:sp>
        <p:nvSpPr>
          <p:cNvPr id="7" name="Circle: Hollow 6">
            <a:extLst>
              <a:ext uri="{FF2B5EF4-FFF2-40B4-BE49-F238E27FC236}">
                <a16:creationId xmlns:a16="http://schemas.microsoft.com/office/drawing/2014/main" id="{18AD124C-CC9B-4218-9DC5-CCCDBB98D98F}"/>
              </a:ext>
            </a:extLst>
          </p:cNvPr>
          <p:cNvSpPr/>
          <p:nvPr/>
        </p:nvSpPr>
        <p:spPr>
          <a:xfrm>
            <a:off x="9703078" y="174171"/>
            <a:ext cx="1458408" cy="1347515"/>
          </a:xfrm>
          <a:prstGeom prst="donut">
            <a:avLst>
              <a:gd name="adj" fmla="val 7460"/>
            </a:avLst>
          </a:prstGeom>
          <a:solidFill>
            <a:srgbClr val="FFC30B"/>
          </a:solidFill>
          <a:ln>
            <a:solidFill>
              <a:schemeClr val="tx1"/>
            </a:solidFill>
          </a:ln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4">
              <a:hueOff val="10395692"/>
              <a:satOff val="-47968"/>
              <a:lumOff val="1765"/>
              <a:alphaOff val="0"/>
            </a:schemeClr>
          </a:lnRef>
          <a:fillRef idx="3">
            <a:schemeClr val="accent4">
              <a:hueOff val="10395692"/>
              <a:satOff val="-47968"/>
              <a:lumOff val="1765"/>
              <a:alphaOff val="0"/>
            </a:schemeClr>
          </a:fillRef>
          <a:effectRef idx="2">
            <a:schemeClr val="accent4">
              <a:hueOff val="10395692"/>
              <a:satOff val="-47968"/>
              <a:lumOff val="1765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GT" sz="7200" dirty="0">
                <a:ln>
                  <a:solidFill>
                    <a:schemeClr val="tx1"/>
                  </a:solidFill>
                </a:ln>
                <a:solidFill>
                  <a:srgbClr val="FFC30B"/>
                </a:solidFill>
              </a:rPr>
              <a:t>1</a:t>
            </a:r>
            <a:endParaRPr lang="es-419" sz="1600" dirty="0">
              <a:ln>
                <a:solidFill>
                  <a:schemeClr val="tx1"/>
                </a:solidFill>
              </a:ln>
              <a:solidFill>
                <a:srgbClr val="FFC3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48636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E0E75-1034-4567-ACED-1AAECE4E4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28" y="377371"/>
            <a:ext cx="11553371" cy="6125029"/>
          </a:xfrm>
        </p:spPr>
        <p:txBody>
          <a:bodyPr anchor="ctr">
            <a:normAutofit/>
          </a:bodyPr>
          <a:lstStyle/>
          <a:p>
            <a:pPr marL="536575" indent="-536575" algn="just">
              <a:buFont typeface="+mj-lt"/>
              <a:buAutoNum type="alphaUcPeriod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Espíritu Santo activo en el liderazgo de Moisés, Números 11:24-29. </a:t>
            </a:r>
            <a:endParaRPr lang="es-GT" sz="4000" dirty="0"/>
          </a:p>
          <a:p>
            <a:pPr marL="914400" lvl="1" indent="-457200" algn="just">
              <a:buFont typeface="+mj-lt"/>
              <a:buAutoNum type="arabicParenR"/>
            </a:pPr>
            <a:r>
              <a:rPr lang="es-GT" sz="4000" dirty="0"/>
              <a:t>Los setenta ancianos fueron llenos con el Espíritu Santo.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600" dirty="0"/>
              <a:t>Ellos ayudarían a Moisés a cuidar al pueblo, V.24.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600" dirty="0"/>
              <a:t>Ellos recibieron el Espíritu que descansaba sobre Moisés, V.24,25.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600" dirty="0"/>
              <a:t>Ellos profetizaron como evidencia de que el Espíritu Santo estaba sobre ellos, V.25.</a:t>
            </a:r>
          </a:p>
        </p:txBody>
      </p:sp>
    </p:spTree>
    <p:extLst>
      <p:ext uri="{BB962C8B-B14F-4D97-AF65-F5344CB8AC3E}">
        <p14:creationId xmlns:p14="http://schemas.microsoft.com/office/powerpoint/2010/main" val="124788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E0E75-1034-4567-ACED-1AAECE4E4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377371"/>
            <a:ext cx="11538856" cy="6110515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Espíritu Santo activo en el liderazgo de Moisés, Números 11:24-29. </a:t>
            </a:r>
          </a:p>
          <a:p>
            <a:pPr marL="984250" lvl="1" indent="-527050" algn="just">
              <a:buFont typeface="+mj-lt"/>
              <a:buAutoNum type="arabicParenR" startAt="2"/>
            </a:pPr>
            <a:r>
              <a:rPr lang="es-GT" sz="4000" dirty="0"/>
              <a:t>Los dos que no estaban en la reunión también fueron llenos del Espíritu Santo y profetizaron, V.26. </a:t>
            </a:r>
          </a:p>
          <a:p>
            <a:pPr marL="1344613" lvl="2" indent="-430213" algn="just">
              <a:buFont typeface="+mj-lt"/>
              <a:buAutoNum type="alphaLcParenR"/>
            </a:pPr>
            <a:r>
              <a:rPr lang="es-GT" sz="3600" dirty="0"/>
              <a:t>Esta noticia llego a Moisés y Josué le aconseja que se los impidiera, V.27,28.</a:t>
            </a:r>
          </a:p>
          <a:p>
            <a:pPr marL="1344613" lvl="2" indent="-430213" algn="just">
              <a:buFont typeface="+mj-lt"/>
              <a:buAutoNum type="alphaLcParenR"/>
            </a:pPr>
            <a:r>
              <a:rPr lang="es-GT" sz="3600" dirty="0"/>
              <a:t>Moisés no temía que su posición estuviera en juego, mas bien lo vio como algo positivo, V.29. “Cuidado con los temores infundados el Espíritu une no divide”. </a:t>
            </a:r>
          </a:p>
        </p:txBody>
      </p:sp>
    </p:spTree>
    <p:extLst>
      <p:ext uri="{BB962C8B-B14F-4D97-AF65-F5344CB8AC3E}">
        <p14:creationId xmlns:p14="http://schemas.microsoft.com/office/powerpoint/2010/main" val="407069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E0E75-1034-4567-ACED-1AAECE4E4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2" y="377371"/>
            <a:ext cx="11538857" cy="6110515"/>
          </a:xfrm>
        </p:spPr>
        <p:txBody>
          <a:bodyPr anchor="ctr">
            <a:noAutofit/>
          </a:bodyPr>
          <a:lstStyle/>
          <a:p>
            <a:pPr marL="539750" indent="-539750" algn="just">
              <a:buFont typeface="+mj-lt"/>
              <a:buAutoNum type="alphaUcPeriod" startAt="2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Espíritu Santo activo en el Día de Pentecostés, Hechos 2:1-4; 16,17,39.</a:t>
            </a:r>
          </a:p>
          <a:p>
            <a:pPr marL="984250" lvl="1" indent="-444500" algn="just">
              <a:buFont typeface="+mj-lt"/>
              <a:buAutoNum type="arabicParenR"/>
            </a:pPr>
            <a:r>
              <a:rPr lang="es-GT" sz="4000" dirty="0"/>
              <a:t>Manifestaciones del Espíritu Santo, V.1-4.</a:t>
            </a:r>
          </a:p>
          <a:p>
            <a:pPr marL="1511300" lvl="2" indent="-514350" algn="just">
              <a:buFont typeface="+mj-lt"/>
              <a:buAutoNum type="alphaLcParenR"/>
            </a:pPr>
            <a:r>
              <a:rPr lang="es-GT" sz="3600" dirty="0"/>
              <a:t>Estaban todos unánimes juntos.</a:t>
            </a:r>
          </a:p>
          <a:p>
            <a:pPr marL="1511300" lvl="2" indent="-514350" algn="just">
              <a:buFont typeface="+mj-lt"/>
              <a:buAutoNum type="alphaLcParenR"/>
            </a:pPr>
            <a:r>
              <a:rPr lang="es-GT" sz="3600" dirty="0"/>
              <a:t>El sonido como de un viento recio.</a:t>
            </a:r>
          </a:p>
          <a:p>
            <a:pPr marL="1511300" lvl="2" indent="-514350" algn="just">
              <a:buFont typeface="+mj-lt"/>
              <a:buAutoNum type="alphaLcParenR"/>
            </a:pPr>
            <a:r>
              <a:rPr lang="es-GT" sz="3600" dirty="0"/>
              <a:t>La aparición como lenguas de fuego.</a:t>
            </a:r>
          </a:p>
          <a:p>
            <a:pPr marL="1511300" lvl="2" indent="-514350" algn="just">
              <a:buFont typeface="+mj-lt"/>
              <a:buAutoNum type="alphaLcParenR"/>
            </a:pPr>
            <a:r>
              <a:rPr lang="es-GT" sz="3600" dirty="0"/>
              <a:t>Hablar lenguas que no conocían.</a:t>
            </a:r>
          </a:p>
          <a:p>
            <a:pPr marL="984250" lvl="1" indent="-444500" algn="just">
              <a:buFont typeface="+mj-lt"/>
              <a:buAutoNum type="arabicParenR"/>
            </a:pPr>
            <a:r>
              <a:rPr lang="es-GT" sz="4000" dirty="0"/>
              <a:t>Se cumplió la promesa de Dios a través del profeta Joel, V.16,17.</a:t>
            </a:r>
          </a:p>
          <a:p>
            <a:pPr marL="984250" lvl="1" indent="-444500" algn="just">
              <a:buFont typeface="+mj-lt"/>
              <a:buAutoNum type="arabicParenR"/>
            </a:pPr>
            <a:r>
              <a:rPr lang="es-GT" sz="4000" dirty="0"/>
              <a:t>Esta promesa sigue vigente para todos hoy, V.39. </a:t>
            </a:r>
          </a:p>
        </p:txBody>
      </p:sp>
    </p:spTree>
    <p:extLst>
      <p:ext uri="{BB962C8B-B14F-4D97-AF65-F5344CB8AC3E}">
        <p14:creationId xmlns:p14="http://schemas.microsoft.com/office/powerpoint/2010/main" val="192799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56" y="2851401"/>
            <a:ext cx="10087429" cy="37961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8C85D30-9E4B-4D2A-846A-EFB01F5A7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1625600"/>
            <a:ext cx="10813144" cy="1228436"/>
          </a:xfrm>
        </p:spPr>
        <p:txBody>
          <a:bodyPr anchor="ctr">
            <a:noAutofit/>
          </a:bodyPr>
          <a:lstStyle/>
          <a:p>
            <a:r>
              <a:rPr lang="es-GT" sz="6500" b="1" dirty="0">
                <a:latin typeface="+mn-lt"/>
              </a:rPr>
              <a:t>VIDA LLENA DEL ESPÍRITU</a:t>
            </a:r>
            <a:endParaRPr lang="es-419" sz="6500" b="1" dirty="0">
              <a:latin typeface="+mn-lt"/>
            </a:endParaRPr>
          </a:p>
        </p:txBody>
      </p:sp>
      <p:sp>
        <p:nvSpPr>
          <p:cNvPr id="7" name="Circle: Hollow 6">
            <a:extLst>
              <a:ext uri="{FF2B5EF4-FFF2-40B4-BE49-F238E27FC236}">
                <a16:creationId xmlns:a16="http://schemas.microsoft.com/office/drawing/2014/main" id="{18AD124C-CC9B-4218-9DC5-CCCDBB98D98F}"/>
              </a:ext>
            </a:extLst>
          </p:cNvPr>
          <p:cNvSpPr/>
          <p:nvPr/>
        </p:nvSpPr>
        <p:spPr>
          <a:xfrm>
            <a:off x="9703078" y="174171"/>
            <a:ext cx="1458408" cy="1347515"/>
          </a:xfrm>
          <a:prstGeom prst="donut">
            <a:avLst>
              <a:gd name="adj" fmla="val 7460"/>
            </a:avLst>
          </a:prstGeom>
          <a:solidFill>
            <a:srgbClr val="FFC30B"/>
          </a:solidFill>
          <a:ln>
            <a:solidFill>
              <a:schemeClr val="tx1"/>
            </a:solidFill>
          </a:ln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4">
              <a:hueOff val="10395692"/>
              <a:satOff val="-47968"/>
              <a:lumOff val="1765"/>
              <a:alphaOff val="0"/>
            </a:schemeClr>
          </a:lnRef>
          <a:fillRef idx="3">
            <a:schemeClr val="accent4">
              <a:hueOff val="10395692"/>
              <a:satOff val="-47968"/>
              <a:lumOff val="1765"/>
              <a:alphaOff val="0"/>
            </a:schemeClr>
          </a:fillRef>
          <a:effectRef idx="2">
            <a:schemeClr val="accent4">
              <a:hueOff val="10395692"/>
              <a:satOff val="-47968"/>
              <a:lumOff val="1765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GT" sz="7200" dirty="0">
                <a:ln>
                  <a:solidFill>
                    <a:schemeClr val="tx1"/>
                  </a:solidFill>
                </a:ln>
                <a:solidFill>
                  <a:srgbClr val="FFC30B"/>
                </a:solidFill>
              </a:rPr>
              <a:t>2</a:t>
            </a:r>
            <a:endParaRPr lang="es-419" sz="1600" dirty="0">
              <a:ln>
                <a:solidFill>
                  <a:schemeClr val="tx1"/>
                </a:solidFill>
              </a:ln>
              <a:solidFill>
                <a:srgbClr val="FFC3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280317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E0E75-1034-4567-ACED-1AAECE4E4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362857"/>
            <a:ext cx="11509827" cy="6139543"/>
          </a:xfrm>
        </p:spPr>
        <p:txBody>
          <a:bodyPr anchor="ctr">
            <a:noAutofit/>
          </a:bodyPr>
          <a:lstStyle/>
          <a:p>
            <a:pPr marL="539750" lvl="0" indent="-539750" algn="just">
              <a:buFont typeface="+mj-lt"/>
              <a:buAutoNum type="alphaUcPeriod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 una vida llena del Espíritu según Hechos 2:41-47.</a:t>
            </a:r>
          </a:p>
          <a:p>
            <a:pPr marL="996950" lvl="1" indent="-554038" algn="just">
              <a:buFont typeface="+mj-lt"/>
              <a:buAutoNum type="arabicParenR"/>
            </a:pPr>
            <a:r>
              <a:rPr lang="es-GT" sz="4000" dirty="0"/>
              <a:t>Obediencia al Señor, V.41. Mateo 28:19.</a:t>
            </a:r>
          </a:p>
          <a:p>
            <a:pPr marL="996950" lvl="1" indent="-554038" algn="just">
              <a:buFont typeface="+mj-lt"/>
              <a:buAutoNum type="arabicParenR"/>
            </a:pPr>
            <a:r>
              <a:rPr lang="es-GT" sz="4000" dirty="0"/>
              <a:t>Búsqueda del crecimiento espiritual, V.42.</a:t>
            </a:r>
          </a:p>
          <a:p>
            <a:pPr marL="996950" lvl="1" indent="-554038" algn="just">
              <a:buFont typeface="+mj-lt"/>
              <a:buAutoNum type="arabicParenR"/>
            </a:pPr>
            <a:r>
              <a:rPr lang="es-GT" sz="4000" dirty="0"/>
              <a:t>Conciencia especial de la presencia de Dios, V.43.</a:t>
            </a:r>
          </a:p>
          <a:p>
            <a:pPr marL="996950" lvl="1" indent="-554038" algn="just">
              <a:buFont typeface="+mj-lt"/>
              <a:buAutoNum type="arabicParenR"/>
            </a:pPr>
            <a:r>
              <a:rPr lang="es-GT" sz="4000" dirty="0"/>
              <a:t>Sentido de comunidad, V.44-46.</a:t>
            </a:r>
          </a:p>
          <a:p>
            <a:pPr marL="996950" lvl="1" indent="-554038" algn="just">
              <a:buFont typeface="+mj-lt"/>
              <a:buAutoNum type="arabicParenR"/>
            </a:pPr>
            <a:r>
              <a:rPr lang="es-GT" sz="4000" dirty="0"/>
              <a:t>Adoración, V.47.</a:t>
            </a:r>
          </a:p>
          <a:p>
            <a:pPr marL="996950" lvl="1" indent="-554038" algn="just">
              <a:buFont typeface="+mj-lt"/>
              <a:buAutoNum type="arabicParenR"/>
            </a:pPr>
            <a:r>
              <a:rPr lang="es-GT" sz="4000" dirty="0"/>
              <a:t>Evangelismo, V.47. </a:t>
            </a:r>
          </a:p>
        </p:txBody>
      </p:sp>
    </p:spTree>
    <p:extLst>
      <p:ext uri="{BB962C8B-B14F-4D97-AF65-F5344CB8AC3E}">
        <p14:creationId xmlns:p14="http://schemas.microsoft.com/office/powerpoint/2010/main" val="188846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895</Words>
  <Application>Microsoft Office PowerPoint</Application>
  <PresentationFormat>Panorámica</PresentationFormat>
  <Paragraphs>71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Tema de Office</vt:lpstr>
      <vt:lpstr>SEAN LLENOS DEL ESPÍRITU (PENTECOSTÉS)</vt:lpstr>
      <vt:lpstr>VERSICULO CLAVE: “…Sed llenos del Espíritu, hablando entre vosotros con salmos, con himnos y cánticos espirituales, cantando y alabando al Señor en vuestros corazones” Efesios 5:18,19. </vt:lpstr>
      <vt:lpstr>INTRODUCCIÓN</vt:lpstr>
      <vt:lpstr>LLENOS DEL ESPÍRITU</vt:lpstr>
      <vt:lpstr>Presentación de PowerPoint</vt:lpstr>
      <vt:lpstr>Presentación de PowerPoint</vt:lpstr>
      <vt:lpstr>Presentación de PowerPoint</vt:lpstr>
      <vt:lpstr>VIDA LLENA DEL ESPÍRITU</vt:lpstr>
      <vt:lpstr>Presentación de PowerPoint</vt:lpstr>
      <vt:lpstr>Presentación de PowerPoint</vt:lpstr>
      <vt:lpstr>Presentación de PowerPoint</vt:lpstr>
      <vt:lpstr>UNIDAD Y SERVICIO LLENOS DEL ESPÍRITU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EXPERIENCIA PENTECOSTAL CONTINÚA</dc:title>
  <dc:creator>Alberto A. Gaitan Ortiz</dc:creator>
  <cp:lastModifiedBy>David Rodríguez Zamora</cp:lastModifiedBy>
  <cp:revision>160</cp:revision>
  <dcterms:created xsi:type="dcterms:W3CDTF">2016-05-10T21:15:14Z</dcterms:created>
  <dcterms:modified xsi:type="dcterms:W3CDTF">2021-06-09T17:54:44Z</dcterms:modified>
</cp:coreProperties>
</file>