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6" r:id="rId6"/>
    <p:sldId id="277" r:id="rId7"/>
    <p:sldId id="278" r:id="rId8"/>
    <p:sldId id="279" r:id="rId9"/>
    <p:sldId id="289" r:id="rId10"/>
    <p:sldId id="280" r:id="rId11"/>
    <p:sldId id="281" r:id="rId12"/>
    <p:sldId id="282" r:id="rId13"/>
    <p:sldId id="290" r:id="rId14"/>
    <p:sldId id="283" r:id="rId15"/>
    <p:sldId id="284" r:id="rId16"/>
    <p:sldId id="285" r:id="rId17"/>
    <p:sldId id="286" r:id="rId18"/>
    <p:sldId id="287" r:id="rId19"/>
    <p:sldId id="288" r:id="rId20"/>
    <p:sldId id="268" r:id="rId21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D2F2"/>
    <a:srgbClr val="6DD3F3"/>
    <a:srgbClr val="EE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3836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4100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3934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9780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9956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0545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6090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0794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799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0752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155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C16FF-0BCA-4AB0-AD0A-2065458D0229}" type="datetimeFigureOut">
              <a:rPr lang="es-GT" smtClean="0"/>
              <a:t>30/03/2021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9F19-56FB-4483-87F3-80D6FC6953F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2779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33" y="2208749"/>
            <a:ext cx="5977467" cy="42996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9247" y="376518"/>
            <a:ext cx="10824881" cy="1826355"/>
          </a:xfrm>
        </p:spPr>
        <p:txBody>
          <a:bodyPr>
            <a:no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PASAJES DIFÍCILES EN GÉNESIS Y ÉXODO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571A8-61B5-450D-A992-903D531A9346}"/>
              </a:ext>
            </a:extLst>
          </p:cNvPr>
          <p:cNvSpPr txBox="1"/>
          <p:nvPr/>
        </p:nvSpPr>
        <p:spPr>
          <a:xfrm>
            <a:off x="699247" y="3078350"/>
            <a:ext cx="46661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“Aun las escrituras difíciles contienen verdades para nuestro beneficio”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49301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da indicaciones a Moisés.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200" dirty="0"/>
              <a:t>El Señor le dice que vuelva a Egipto porque todos los que procuraban su muerte habían muerto, Moisés obedece, V.19-20.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200" dirty="0"/>
              <a:t>El Señor le dice que al volver a Egipto haga todas las maravillas que he puesto en tu mano y permitiría que el corazón de faraón sea endurecido para no dejar ir al pueblo, V.21.</a:t>
            </a:r>
          </a:p>
          <a:p>
            <a:pPr marL="995363" lvl="1" indent="-538163" algn="just">
              <a:buFont typeface="+mj-lt"/>
              <a:buAutoNum type="arabicParenR"/>
            </a:pPr>
            <a:r>
              <a:rPr lang="es-GT" sz="3200" dirty="0"/>
              <a:t>El Señor consideró a Israel como a su primogénito y Él sabía que habría un intercambio entre Su primogénito (Israel) y el primogénito de Egipto, V.22,23. </a:t>
            </a:r>
          </a:p>
        </p:txBody>
      </p:sp>
    </p:spTree>
    <p:extLst>
      <p:ext uri="{BB962C8B-B14F-4D97-AF65-F5344CB8AC3E}">
        <p14:creationId xmlns:p14="http://schemas.microsoft.com/office/powerpoint/2010/main" val="563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confronta a Moisés fuertemente por no circuncidar a su hijo, V.24-26. “Una omisión peligrosa”.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 err="1"/>
              <a:t>Séfora</a:t>
            </a:r>
            <a:r>
              <a:rPr lang="es-GT" sz="3200" dirty="0"/>
              <a:t> Quizás se opuso al rito de la circuncisión porque ella no era Israelita y quizá pensaba que era una costumbre barbárica.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 err="1"/>
              <a:t>Séfora</a:t>
            </a:r>
            <a:r>
              <a:rPr lang="es-GT" sz="3200" dirty="0"/>
              <a:t> tuvo que hacer la circuncisión ella misma con cuchillos de piedra bien afilados.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 err="1"/>
              <a:t>Séfora</a:t>
            </a:r>
            <a:r>
              <a:rPr lang="es-GT" sz="3200" dirty="0"/>
              <a:t> reconoció la seria naturaleza del llamado de su esposo y de lo importante que era que toda la familia caminara en los caminos del Señor.</a:t>
            </a:r>
          </a:p>
        </p:txBody>
      </p:sp>
    </p:spTree>
    <p:extLst>
      <p:ext uri="{BB962C8B-B14F-4D97-AF65-F5344CB8AC3E}">
        <p14:creationId xmlns:p14="http://schemas.microsoft.com/office/powerpoint/2010/main" val="243742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Dios nos exige obediencia no vacile y duda, más bien obedezcamos fielmente sus mandatos, de lo contrario puede ser fatal.</a:t>
            </a:r>
          </a:p>
        </p:txBody>
      </p:sp>
    </p:spTree>
    <p:extLst>
      <p:ext uri="{BB962C8B-B14F-4D97-AF65-F5344CB8AC3E}">
        <p14:creationId xmlns:p14="http://schemas.microsoft.com/office/powerpoint/2010/main" val="199510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081" y="174812"/>
            <a:ext cx="8382000" cy="4884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Forma libre 5"/>
          <p:cNvSpPr/>
          <p:nvPr/>
        </p:nvSpPr>
        <p:spPr>
          <a:xfrm>
            <a:off x="886501" y="4851506"/>
            <a:ext cx="10393597" cy="1804788"/>
          </a:xfrm>
          <a:custGeom>
            <a:avLst/>
            <a:gdLst>
              <a:gd name="connsiteX0" fmla="*/ 0 w 10393597"/>
              <a:gd name="connsiteY0" fmla="*/ 0 h 1797238"/>
              <a:gd name="connsiteX1" fmla="*/ 6062932 w 10393597"/>
              <a:gd name="connsiteY1" fmla="*/ 0 h 1797238"/>
              <a:gd name="connsiteX2" fmla="*/ 7301502 w 10393597"/>
              <a:gd name="connsiteY2" fmla="*/ -192304 h 1797238"/>
              <a:gd name="connsiteX3" fmla="*/ 8661331 w 10393597"/>
              <a:gd name="connsiteY3" fmla="*/ 0 h 1797238"/>
              <a:gd name="connsiteX4" fmla="*/ 10393597 w 10393597"/>
              <a:gd name="connsiteY4" fmla="*/ 0 h 1797238"/>
              <a:gd name="connsiteX5" fmla="*/ 10393597 w 10393597"/>
              <a:gd name="connsiteY5" fmla="*/ 299540 h 1797238"/>
              <a:gd name="connsiteX6" fmla="*/ 10393597 w 10393597"/>
              <a:gd name="connsiteY6" fmla="*/ 299540 h 1797238"/>
              <a:gd name="connsiteX7" fmla="*/ 10393597 w 10393597"/>
              <a:gd name="connsiteY7" fmla="*/ 748849 h 1797238"/>
              <a:gd name="connsiteX8" fmla="*/ 10393597 w 10393597"/>
              <a:gd name="connsiteY8" fmla="*/ 1797238 h 1797238"/>
              <a:gd name="connsiteX9" fmla="*/ 8661331 w 10393597"/>
              <a:gd name="connsiteY9" fmla="*/ 1797238 h 1797238"/>
              <a:gd name="connsiteX10" fmla="*/ 6062932 w 10393597"/>
              <a:gd name="connsiteY10" fmla="*/ 1797238 h 1797238"/>
              <a:gd name="connsiteX11" fmla="*/ 6062932 w 10393597"/>
              <a:gd name="connsiteY11" fmla="*/ 1797238 h 1797238"/>
              <a:gd name="connsiteX12" fmla="*/ 0 w 10393597"/>
              <a:gd name="connsiteY12" fmla="*/ 1797238 h 1797238"/>
              <a:gd name="connsiteX13" fmla="*/ 0 w 10393597"/>
              <a:gd name="connsiteY13" fmla="*/ 748849 h 1797238"/>
              <a:gd name="connsiteX14" fmla="*/ 0 w 10393597"/>
              <a:gd name="connsiteY14" fmla="*/ 299540 h 1797238"/>
              <a:gd name="connsiteX15" fmla="*/ 0 w 10393597"/>
              <a:gd name="connsiteY15" fmla="*/ 299540 h 1797238"/>
              <a:gd name="connsiteX16" fmla="*/ 0 w 10393597"/>
              <a:gd name="connsiteY16" fmla="*/ 0 h 17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93597" h="1797238">
                <a:moveTo>
                  <a:pt x="0" y="0"/>
                </a:moveTo>
                <a:lnTo>
                  <a:pt x="6062932" y="0"/>
                </a:lnTo>
                <a:lnTo>
                  <a:pt x="7301502" y="-192304"/>
                </a:lnTo>
                <a:lnTo>
                  <a:pt x="8661331" y="0"/>
                </a:lnTo>
                <a:lnTo>
                  <a:pt x="10393597" y="0"/>
                </a:lnTo>
                <a:lnTo>
                  <a:pt x="10393597" y="299540"/>
                </a:lnTo>
                <a:lnTo>
                  <a:pt x="10393597" y="299540"/>
                </a:lnTo>
                <a:lnTo>
                  <a:pt x="10393597" y="748849"/>
                </a:lnTo>
                <a:lnTo>
                  <a:pt x="10393597" y="1797238"/>
                </a:lnTo>
                <a:lnTo>
                  <a:pt x="8661331" y="1797238"/>
                </a:lnTo>
                <a:lnTo>
                  <a:pt x="6062932" y="1797238"/>
                </a:lnTo>
                <a:lnTo>
                  <a:pt x="6062932" y="1797238"/>
                </a:lnTo>
                <a:lnTo>
                  <a:pt x="0" y="1797238"/>
                </a:lnTo>
                <a:lnTo>
                  <a:pt x="0" y="748849"/>
                </a:lnTo>
                <a:lnTo>
                  <a:pt x="0" y="299540"/>
                </a:lnTo>
                <a:lnTo>
                  <a:pt x="0" y="299540"/>
                </a:lnTo>
                <a:lnTo>
                  <a:pt x="0" y="0"/>
                </a:lnTo>
                <a:close/>
              </a:path>
            </a:pathLst>
          </a:custGeom>
          <a:solidFill>
            <a:srgbClr val="6DD3F3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600" tIns="228600" rIns="228600" bIns="228600" numCol="1" spcCol="1270" anchor="ctr" anchorCtr="0">
            <a:noAutofit/>
          </a:bodyPr>
          <a:lstStyle/>
          <a:p>
            <a:pPr lvl="0" algn="ctr" defTabSz="2667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VISIÓN PROHIBIDA</a:t>
            </a:r>
          </a:p>
          <a:p>
            <a:pPr lvl="0" algn="ctr" defTabSz="2667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 33:11-23.</a:t>
            </a:r>
          </a:p>
        </p:txBody>
      </p:sp>
    </p:spTree>
    <p:extLst>
      <p:ext uri="{BB962C8B-B14F-4D97-AF65-F5344CB8AC3E}">
        <p14:creationId xmlns:p14="http://schemas.microsoft.com/office/powerpoint/2010/main" val="77518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 gozó de una relación especial con Dios, el Señor le hablaba cara a cara, como habla cualquiera a su compañero, V.11.</a:t>
            </a:r>
          </a:p>
        </p:txBody>
      </p:sp>
    </p:spTree>
    <p:extLst>
      <p:ext uri="{BB962C8B-B14F-4D97-AF65-F5344CB8AC3E}">
        <p14:creationId xmlns:p14="http://schemas.microsoft.com/office/powerpoint/2010/main" val="367234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 habla con Dios.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no sabía quién le iba acompañar, V.12.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halló gracia ante Dios, V.12,13.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necesitaba conocer el camino de Dios, conocerle y hallar gracia,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le dice a Dios que Israel es pueblo,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obtiene respuesta de Dios: “Mi presencia ira contigo y te daré descanso, V.14.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insiste que solo la presencia de Dios le dará seguridad, V.15.16.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nuevamente obtiene respuesta de Dios, V.17.</a:t>
            </a:r>
          </a:p>
        </p:txBody>
      </p:sp>
    </p:spTree>
    <p:extLst>
      <p:ext uri="{BB962C8B-B14F-4D97-AF65-F5344CB8AC3E}">
        <p14:creationId xmlns:p14="http://schemas.microsoft.com/office/powerpoint/2010/main" val="41359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Moisés quería mas de Dios “Te ruego que me muestres tu gloria”, V.18.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Dios le prometió mostrarle su bien, V.19.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Dios le prometió revelar su carácter y no solamente un título, V.19.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Dios le explicó que lo que deseaba era imposible, ya que nadie puede ver el rostro de Dios y vivir, V.20.  Véase Juan 1:18. “Una visión prohibida”.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Dios sin embargo complació a Moisés al permitirle una revelación de sí mismo sin precedentes, V.21-23.</a:t>
            </a:r>
          </a:p>
        </p:txBody>
      </p:sp>
    </p:spTree>
    <p:extLst>
      <p:ext uri="{BB962C8B-B14F-4D97-AF65-F5344CB8AC3E}">
        <p14:creationId xmlns:p14="http://schemas.microsoft.com/office/powerpoint/2010/main" val="197415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4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Dios recompensa al que le busca, vale la pena mantener una relación intima con Él para experimentar su gloria en nuestra vida.</a:t>
            </a:r>
          </a:p>
        </p:txBody>
      </p:sp>
    </p:spTree>
    <p:extLst>
      <p:ext uri="{BB962C8B-B14F-4D97-AF65-F5344CB8AC3E}">
        <p14:creationId xmlns:p14="http://schemas.microsoft.com/office/powerpoint/2010/main" val="210820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2850777" y="1317811"/>
            <a:ext cx="9341223" cy="289111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6CD2F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3850" tIns="475615" rIns="323453" bIns="475616" numCol="1" spcCol="1270" anchor="ctr" anchorCtr="0">
            <a:noAutofit/>
          </a:bodyPr>
          <a:lstStyle/>
          <a:p>
            <a:pPr lvl="0" algn="ctr" defTabSz="2266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6600" b="1" kern="1200" dirty="0">
                <a:solidFill>
                  <a:schemeClr val="tx1"/>
                </a:solidFill>
              </a:rPr>
              <a:t>DISCIPULADO Y 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355206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368300" y="873789"/>
            <a:ext cx="11480800" cy="5621140"/>
          </a:xfrm>
          <a:custGeom>
            <a:avLst/>
            <a:gdLst>
              <a:gd name="connsiteX0" fmla="*/ 0 w 11480800"/>
              <a:gd name="connsiteY0" fmla="*/ 0 h 5506200"/>
              <a:gd name="connsiteX1" fmla="*/ 11480800 w 11480800"/>
              <a:gd name="connsiteY1" fmla="*/ 0 h 5506200"/>
              <a:gd name="connsiteX2" fmla="*/ 11480800 w 11480800"/>
              <a:gd name="connsiteY2" fmla="*/ 5506200 h 5506200"/>
              <a:gd name="connsiteX3" fmla="*/ 0 w 11480800"/>
              <a:gd name="connsiteY3" fmla="*/ 5506200 h 5506200"/>
              <a:gd name="connsiteX4" fmla="*/ 0 w 11480800"/>
              <a:gd name="connsiteY4" fmla="*/ 0 h 550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0800" h="5506200">
                <a:moveTo>
                  <a:pt x="0" y="0"/>
                </a:moveTo>
                <a:lnTo>
                  <a:pt x="11480800" y="0"/>
                </a:lnTo>
                <a:lnTo>
                  <a:pt x="11480800" y="5506200"/>
                </a:lnTo>
                <a:lnTo>
                  <a:pt x="0" y="5506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038" tIns="791464" rIns="891038" bIns="270256" numCol="1" spcCol="1270" anchor="t" anchorCtr="0">
            <a:noAutofit/>
          </a:bodyPr>
          <a:lstStyle/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Cuando la dirección de Dios nos parece ilógica y difícil, podemos confiar que Él caminará con nosotros y nos cuidará.</a:t>
            </a:r>
          </a:p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Él Señor anhela una relación intima con nosotros, conforme vivimos en obediencia a Él. </a:t>
            </a:r>
          </a:p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Busque maneras de acercarse mas a Dios, lea y aplique la Palabra de Dios a su vida, ore por los que le rodean para que oigan a Dios y lo sigan.</a:t>
            </a:r>
          </a:p>
        </p:txBody>
      </p:sp>
    </p:spTree>
    <p:extLst>
      <p:ext uri="{BB962C8B-B14F-4D97-AF65-F5344CB8AC3E}">
        <p14:creationId xmlns:p14="http://schemas.microsoft.com/office/powerpoint/2010/main" val="49180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/>
          <p:cNvSpPr/>
          <p:nvPr/>
        </p:nvSpPr>
        <p:spPr>
          <a:xfrm>
            <a:off x="165100" y="948976"/>
            <a:ext cx="1943100" cy="2693899"/>
          </a:xfrm>
          <a:custGeom>
            <a:avLst/>
            <a:gdLst>
              <a:gd name="connsiteX0" fmla="*/ 0 w 2283395"/>
              <a:gd name="connsiteY0" fmla="*/ 0 h 1598376"/>
              <a:gd name="connsiteX1" fmla="*/ 1484207 w 2283395"/>
              <a:gd name="connsiteY1" fmla="*/ 0 h 1598376"/>
              <a:gd name="connsiteX2" fmla="*/ 2283395 w 2283395"/>
              <a:gd name="connsiteY2" fmla="*/ 799188 h 1598376"/>
              <a:gd name="connsiteX3" fmla="*/ 1484207 w 2283395"/>
              <a:gd name="connsiteY3" fmla="*/ 1598376 h 1598376"/>
              <a:gd name="connsiteX4" fmla="*/ 0 w 2283395"/>
              <a:gd name="connsiteY4" fmla="*/ 1598376 h 1598376"/>
              <a:gd name="connsiteX5" fmla="*/ 799188 w 2283395"/>
              <a:gd name="connsiteY5" fmla="*/ 799188 h 1598376"/>
              <a:gd name="connsiteX6" fmla="*/ 0 w 2283395"/>
              <a:gd name="connsiteY6" fmla="*/ 0 h 15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95" h="1598376">
                <a:moveTo>
                  <a:pt x="2283394" y="0"/>
                </a:moveTo>
                <a:lnTo>
                  <a:pt x="2283394" y="1038944"/>
                </a:lnTo>
                <a:lnTo>
                  <a:pt x="1141698" y="1598376"/>
                </a:lnTo>
                <a:lnTo>
                  <a:pt x="1" y="1038944"/>
                </a:lnTo>
                <a:lnTo>
                  <a:pt x="1" y="0"/>
                </a:lnTo>
                <a:lnTo>
                  <a:pt x="1141698" y="559432"/>
                </a:lnTo>
                <a:lnTo>
                  <a:pt x="2283394" y="0"/>
                </a:lnTo>
                <a:close/>
              </a:path>
            </a:pathLst>
          </a:custGeom>
          <a:solidFill>
            <a:srgbClr val="6DD3F3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811888" rIns="12700" bIns="811889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2400" b="1" dirty="0">
                <a:solidFill>
                  <a:schemeClr val="tx1"/>
                </a:solidFill>
              </a:rPr>
              <a:t>VERSÍCULO CLAVE:</a:t>
            </a:r>
            <a:endParaRPr lang="es-GT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orma libre 10"/>
          <p:cNvSpPr/>
          <p:nvPr/>
        </p:nvSpPr>
        <p:spPr>
          <a:xfrm>
            <a:off x="2094753" y="954741"/>
            <a:ext cx="9905999" cy="1775012"/>
          </a:xfrm>
          <a:custGeom>
            <a:avLst/>
            <a:gdLst>
              <a:gd name="connsiteX0" fmla="*/ 247373 w 1484207"/>
              <a:gd name="connsiteY0" fmla="*/ 0 h 10250723"/>
              <a:gd name="connsiteX1" fmla="*/ 1236834 w 1484207"/>
              <a:gd name="connsiteY1" fmla="*/ 0 h 10250723"/>
              <a:gd name="connsiteX2" fmla="*/ 1484207 w 1484207"/>
              <a:gd name="connsiteY2" fmla="*/ 247373 h 10250723"/>
              <a:gd name="connsiteX3" fmla="*/ 1484207 w 1484207"/>
              <a:gd name="connsiteY3" fmla="*/ 10250723 h 10250723"/>
              <a:gd name="connsiteX4" fmla="*/ 1484207 w 1484207"/>
              <a:gd name="connsiteY4" fmla="*/ 10250723 h 10250723"/>
              <a:gd name="connsiteX5" fmla="*/ 0 w 1484207"/>
              <a:gd name="connsiteY5" fmla="*/ 10250723 h 10250723"/>
              <a:gd name="connsiteX6" fmla="*/ 0 w 1484207"/>
              <a:gd name="connsiteY6" fmla="*/ 10250723 h 10250723"/>
              <a:gd name="connsiteX7" fmla="*/ 0 w 1484207"/>
              <a:gd name="connsiteY7" fmla="*/ 247373 h 10250723"/>
              <a:gd name="connsiteX8" fmla="*/ 247373 w 1484207"/>
              <a:gd name="connsiteY8" fmla="*/ 0 h 1025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4207" h="10250723">
                <a:moveTo>
                  <a:pt x="1484207" y="1708492"/>
                </a:moveTo>
                <a:lnTo>
                  <a:pt x="1484207" y="8542231"/>
                </a:lnTo>
                <a:cubicBezTo>
                  <a:pt x="1484207" y="9485801"/>
                  <a:pt x="1468171" y="10250720"/>
                  <a:pt x="1448390" y="10250720"/>
                </a:cubicBezTo>
                <a:lnTo>
                  <a:pt x="0" y="10250720"/>
                </a:lnTo>
                <a:lnTo>
                  <a:pt x="0" y="10250720"/>
                </a:lnTo>
                <a:lnTo>
                  <a:pt x="0" y="3"/>
                </a:lnTo>
                <a:lnTo>
                  <a:pt x="0" y="3"/>
                </a:lnTo>
                <a:lnTo>
                  <a:pt x="1448390" y="3"/>
                </a:lnTo>
                <a:cubicBezTo>
                  <a:pt x="1468171" y="3"/>
                  <a:pt x="1484207" y="764922"/>
                  <a:pt x="1484207" y="1708492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3" tIns="92137" rIns="92137" bIns="92139" numCol="1" spcCol="1270" anchor="ctr" anchorCtr="0">
            <a:noAutofit/>
          </a:bodyPr>
          <a:lstStyle/>
          <a:p>
            <a:pPr marL="0" lvl="1" defTabSz="1377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GT" sz="3200" dirty="0"/>
              <a:t>“Las cosas secretas pertenecen a Jehová nuestro Dios; mas las reveladas son para nosotros y para nuestros hijos para siempre, para que cumplamos todas las palabras de esta ley”, Deuteronomio 29:29. </a:t>
            </a:r>
            <a:endParaRPr lang="es-GT" sz="3200" kern="1200" dirty="0"/>
          </a:p>
        </p:txBody>
      </p:sp>
      <p:sp>
        <p:nvSpPr>
          <p:cNvPr id="12" name="Forma libre 11"/>
          <p:cNvSpPr/>
          <p:nvPr/>
        </p:nvSpPr>
        <p:spPr>
          <a:xfrm>
            <a:off x="165100" y="3642875"/>
            <a:ext cx="1943100" cy="2273831"/>
          </a:xfrm>
          <a:custGeom>
            <a:avLst/>
            <a:gdLst>
              <a:gd name="connsiteX0" fmla="*/ 0 w 2283395"/>
              <a:gd name="connsiteY0" fmla="*/ 0 h 1598376"/>
              <a:gd name="connsiteX1" fmla="*/ 1484207 w 2283395"/>
              <a:gd name="connsiteY1" fmla="*/ 0 h 1598376"/>
              <a:gd name="connsiteX2" fmla="*/ 2283395 w 2283395"/>
              <a:gd name="connsiteY2" fmla="*/ 799188 h 1598376"/>
              <a:gd name="connsiteX3" fmla="*/ 1484207 w 2283395"/>
              <a:gd name="connsiteY3" fmla="*/ 1598376 h 1598376"/>
              <a:gd name="connsiteX4" fmla="*/ 0 w 2283395"/>
              <a:gd name="connsiteY4" fmla="*/ 1598376 h 1598376"/>
              <a:gd name="connsiteX5" fmla="*/ 799188 w 2283395"/>
              <a:gd name="connsiteY5" fmla="*/ 799188 h 1598376"/>
              <a:gd name="connsiteX6" fmla="*/ 0 w 2283395"/>
              <a:gd name="connsiteY6" fmla="*/ 0 h 159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3395" h="1598376">
                <a:moveTo>
                  <a:pt x="2283394" y="0"/>
                </a:moveTo>
                <a:lnTo>
                  <a:pt x="2283394" y="1038944"/>
                </a:lnTo>
                <a:lnTo>
                  <a:pt x="1141698" y="1598376"/>
                </a:lnTo>
                <a:lnTo>
                  <a:pt x="1" y="1038944"/>
                </a:lnTo>
                <a:lnTo>
                  <a:pt x="1" y="0"/>
                </a:lnTo>
                <a:lnTo>
                  <a:pt x="1141698" y="559432"/>
                </a:lnTo>
                <a:lnTo>
                  <a:pt x="2283394" y="0"/>
                </a:lnTo>
                <a:close/>
              </a:path>
            </a:pathLst>
          </a:custGeom>
          <a:solidFill>
            <a:srgbClr val="6DD3F3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811888" rIns="12700" bIns="811889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2400" b="1" dirty="0">
                <a:solidFill>
                  <a:schemeClr val="tx1"/>
                </a:solidFill>
              </a:rPr>
              <a:t>LECTURA EN CLASE</a:t>
            </a:r>
            <a:r>
              <a:rPr lang="es-GT" sz="2400" b="1" kern="1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3" name="Forma libre 12"/>
          <p:cNvSpPr/>
          <p:nvPr/>
        </p:nvSpPr>
        <p:spPr>
          <a:xfrm>
            <a:off x="2108200" y="3645796"/>
            <a:ext cx="9905999" cy="1484208"/>
          </a:xfrm>
          <a:custGeom>
            <a:avLst/>
            <a:gdLst>
              <a:gd name="connsiteX0" fmla="*/ 247373 w 1484207"/>
              <a:gd name="connsiteY0" fmla="*/ 0 h 10250723"/>
              <a:gd name="connsiteX1" fmla="*/ 1236834 w 1484207"/>
              <a:gd name="connsiteY1" fmla="*/ 0 h 10250723"/>
              <a:gd name="connsiteX2" fmla="*/ 1484207 w 1484207"/>
              <a:gd name="connsiteY2" fmla="*/ 247373 h 10250723"/>
              <a:gd name="connsiteX3" fmla="*/ 1484207 w 1484207"/>
              <a:gd name="connsiteY3" fmla="*/ 10250723 h 10250723"/>
              <a:gd name="connsiteX4" fmla="*/ 1484207 w 1484207"/>
              <a:gd name="connsiteY4" fmla="*/ 10250723 h 10250723"/>
              <a:gd name="connsiteX5" fmla="*/ 0 w 1484207"/>
              <a:gd name="connsiteY5" fmla="*/ 10250723 h 10250723"/>
              <a:gd name="connsiteX6" fmla="*/ 0 w 1484207"/>
              <a:gd name="connsiteY6" fmla="*/ 10250723 h 10250723"/>
              <a:gd name="connsiteX7" fmla="*/ 0 w 1484207"/>
              <a:gd name="connsiteY7" fmla="*/ 247373 h 10250723"/>
              <a:gd name="connsiteX8" fmla="*/ 247373 w 1484207"/>
              <a:gd name="connsiteY8" fmla="*/ 0 h 1025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4207" h="10250723">
                <a:moveTo>
                  <a:pt x="1484207" y="1708492"/>
                </a:moveTo>
                <a:lnTo>
                  <a:pt x="1484207" y="8542231"/>
                </a:lnTo>
                <a:cubicBezTo>
                  <a:pt x="1484207" y="9485801"/>
                  <a:pt x="1468171" y="10250720"/>
                  <a:pt x="1448390" y="10250720"/>
                </a:cubicBezTo>
                <a:lnTo>
                  <a:pt x="0" y="10250720"/>
                </a:lnTo>
                <a:lnTo>
                  <a:pt x="0" y="10250720"/>
                </a:lnTo>
                <a:lnTo>
                  <a:pt x="0" y="3"/>
                </a:lnTo>
                <a:lnTo>
                  <a:pt x="0" y="3"/>
                </a:lnTo>
                <a:lnTo>
                  <a:pt x="1448390" y="3"/>
                </a:lnTo>
                <a:cubicBezTo>
                  <a:pt x="1468171" y="3"/>
                  <a:pt x="1484207" y="764922"/>
                  <a:pt x="1484207" y="1708492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473" tIns="92137" rIns="92137" bIns="92140" numCol="1" spcCol="1270" anchor="ctr" anchorCtr="0">
            <a:noAutofit/>
          </a:bodyPr>
          <a:lstStyle/>
          <a:p>
            <a:pPr marL="0" lvl="1" defTabSz="1377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GT" sz="3200"/>
              <a:t>Génesis 15:12-18; Éxodo 4:19,24-26;33:18-23. </a:t>
            </a:r>
            <a:endParaRPr lang="es-GT" sz="3200" kern="1200" dirty="0"/>
          </a:p>
        </p:txBody>
      </p:sp>
    </p:spTree>
    <p:extLst>
      <p:ext uri="{BB962C8B-B14F-4D97-AF65-F5344CB8AC3E}">
        <p14:creationId xmlns:p14="http://schemas.microsoft.com/office/powerpoint/2010/main" val="238319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9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a libre 5"/>
          <p:cNvSpPr/>
          <p:nvPr/>
        </p:nvSpPr>
        <p:spPr>
          <a:xfrm>
            <a:off x="368300" y="873789"/>
            <a:ext cx="11480800" cy="5621140"/>
          </a:xfrm>
          <a:custGeom>
            <a:avLst/>
            <a:gdLst>
              <a:gd name="connsiteX0" fmla="*/ 0 w 11480800"/>
              <a:gd name="connsiteY0" fmla="*/ 0 h 5506200"/>
              <a:gd name="connsiteX1" fmla="*/ 11480800 w 11480800"/>
              <a:gd name="connsiteY1" fmla="*/ 0 h 5506200"/>
              <a:gd name="connsiteX2" fmla="*/ 11480800 w 11480800"/>
              <a:gd name="connsiteY2" fmla="*/ 5506200 h 5506200"/>
              <a:gd name="connsiteX3" fmla="*/ 0 w 11480800"/>
              <a:gd name="connsiteY3" fmla="*/ 5506200 h 5506200"/>
              <a:gd name="connsiteX4" fmla="*/ 0 w 11480800"/>
              <a:gd name="connsiteY4" fmla="*/ 0 h 550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0800" h="5506200">
                <a:moveTo>
                  <a:pt x="0" y="0"/>
                </a:moveTo>
                <a:lnTo>
                  <a:pt x="11480800" y="0"/>
                </a:lnTo>
                <a:lnTo>
                  <a:pt x="11480800" y="5506200"/>
                </a:lnTo>
                <a:lnTo>
                  <a:pt x="0" y="5506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91038" tIns="791464" rIns="891038" bIns="270256" numCol="1" spcCol="1270" anchor="t" anchorCtr="0">
            <a:noAutofit/>
          </a:bodyPr>
          <a:lstStyle/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Algunos de los pasajes de las Escrituras son confusos y preocupantes para los cristianos de este siglo.</a:t>
            </a:r>
          </a:p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Estos pasajes hay que considerarlos a la luz de la historia y la cultura de la época que retratan. </a:t>
            </a:r>
          </a:p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Tal es el caso de los eventos en la lección de hoy sobre Abraham y Moisés. </a:t>
            </a:r>
          </a:p>
          <a:p>
            <a:pPr marL="285750" lvl="1" indent="-285750" algn="just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GT" sz="3600" dirty="0"/>
              <a:t>Dios usa los sucesos y objetos de la historia y la cultura para que podamos entender su mensaje. </a:t>
            </a:r>
          </a:p>
        </p:txBody>
      </p:sp>
      <p:sp>
        <p:nvSpPr>
          <p:cNvPr id="7" name="Forma libre 6"/>
          <p:cNvSpPr/>
          <p:nvPr/>
        </p:nvSpPr>
        <p:spPr>
          <a:xfrm>
            <a:off x="942340" y="376518"/>
            <a:ext cx="8036560" cy="1058151"/>
          </a:xfrm>
          <a:custGeom>
            <a:avLst/>
            <a:gdLst>
              <a:gd name="connsiteX0" fmla="*/ 0 w 8036560"/>
              <a:gd name="connsiteY0" fmla="*/ 186964 h 1121760"/>
              <a:gd name="connsiteX1" fmla="*/ 186964 w 8036560"/>
              <a:gd name="connsiteY1" fmla="*/ 0 h 1121760"/>
              <a:gd name="connsiteX2" fmla="*/ 7849596 w 8036560"/>
              <a:gd name="connsiteY2" fmla="*/ 0 h 1121760"/>
              <a:gd name="connsiteX3" fmla="*/ 8036560 w 8036560"/>
              <a:gd name="connsiteY3" fmla="*/ 186964 h 1121760"/>
              <a:gd name="connsiteX4" fmla="*/ 8036560 w 8036560"/>
              <a:gd name="connsiteY4" fmla="*/ 934796 h 1121760"/>
              <a:gd name="connsiteX5" fmla="*/ 7849596 w 8036560"/>
              <a:gd name="connsiteY5" fmla="*/ 1121760 h 1121760"/>
              <a:gd name="connsiteX6" fmla="*/ 186964 w 8036560"/>
              <a:gd name="connsiteY6" fmla="*/ 1121760 h 1121760"/>
              <a:gd name="connsiteX7" fmla="*/ 0 w 8036560"/>
              <a:gd name="connsiteY7" fmla="*/ 934796 h 1121760"/>
              <a:gd name="connsiteX8" fmla="*/ 0 w 8036560"/>
              <a:gd name="connsiteY8" fmla="*/ 186964 h 112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6560" h="1121760">
                <a:moveTo>
                  <a:pt x="0" y="186964"/>
                </a:moveTo>
                <a:cubicBezTo>
                  <a:pt x="0" y="83707"/>
                  <a:pt x="83707" y="0"/>
                  <a:pt x="186964" y="0"/>
                </a:cubicBezTo>
                <a:lnTo>
                  <a:pt x="7849596" y="0"/>
                </a:lnTo>
                <a:cubicBezTo>
                  <a:pt x="7952853" y="0"/>
                  <a:pt x="8036560" y="83707"/>
                  <a:pt x="8036560" y="186964"/>
                </a:cubicBezTo>
                <a:lnTo>
                  <a:pt x="8036560" y="934796"/>
                </a:lnTo>
                <a:cubicBezTo>
                  <a:pt x="8036560" y="1038053"/>
                  <a:pt x="7952853" y="1121760"/>
                  <a:pt x="7849596" y="1121760"/>
                </a:cubicBezTo>
                <a:lnTo>
                  <a:pt x="186964" y="1121760"/>
                </a:lnTo>
                <a:cubicBezTo>
                  <a:pt x="83707" y="1121760"/>
                  <a:pt x="0" y="1038053"/>
                  <a:pt x="0" y="934796"/>
                </a:cubicBezTo>
                <a:lnTo>
                  <a:pt x="0" y="186964"/>
                </a:lnTo>
                <a:close/>
              </a:path>
            </a:pathLst>
          </a:custGeom>
          <a:solidFill>
            <a:srgbClr val="6DD3F3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523" tIns="54760" rIns="358523" bIns="54760" numCol="1" spcCol="1270" anchor="ctr" anchorCtr="0">
            <a:noAutofit/>
          </a:bodyPr>
          <a:lstStyle/>
          <a:p>
            <a:pPr lvl="0" algn="just" defTabSz="1778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4000" b="1" kern="1200" dirty="0">
                <a:solidFill>
                  <a:schemeClr val="tx1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1844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191" y="179294"/>
            <a:ext cx="8378092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Forma libre 5"/>
          <p:cNvSpPr/>
          <p:nvPr/>
        </p:nvSpPr>
        <p:spPr>
          <a:xfrm>
            <a:off x="886501" y="4851506"/>
            <a:ext cx="10393597" cy="1804788"/>
          </a:xfrm>
          <a:custGeom>
            <a:avLst/>
            <a:gdLst>
              <a:gd name="connsiteX0" fmla="*/ 0 w 10393597"/>
              <a:gd name="connsiteY0" fmla="*/ 0 h 1797238"/>
              <a:gd name="connsiteX1" fmla="*/ 6062932 w 10393597"/>
              <a:gd name="connsiteY1" fmla="*/ 0 h 1797238"/>
              <a:gd name="connsiteX2" fmla="*/ 7301502 w 10393597"/>
              <a:gd name="connsiteY2" fmla="*/ -192304 h 1797238"/>
              <a:gd name="connsiteX3" fmla="*/ 8661331 w 10393597"/>
              <a:gd name="connsiteY3" fmla="*/ 0 h 1797238"/>
              <a:gd name="connsiteX4" fmla="*/ 10393597 w 10393597"/>
              <a:gd name="connsiteY4" fmla="*/ 0 h 1797238"/>
              <a:gd name="connsiteX5" fmla="*/ 10393597 w 10393597"/>
              <a:gd name="connsiteY5" fmla="*/ 299540 h 1797238"/>
              <a:gd name="connsiteX6" fmla="*/ 10393597 w 10393597"/>
              <a:gd name="connsiteY6" fmla="*/ 299540 h 1797238"/>
              <a:gd name="connsiteX7" fmla="*/ 10393597 w 10393597"/>
              <a:gd name="connsiteY7" fmla="*/ 748849 h 1797238"/>
              <a:gd name="connsiteX8" fmla="*/ 10393597 w 10393597"/>
              <a:gd name="connsiteY8" fmla="*/ 1797238 h 1797238"/>
              <a:gd name="connsiteX9" fmla="*/ 8661331 w 10393597"/>
              <a:gd name="connsiteY9" fmla="*/ 1797238 h 1797238"/>
              <a:gd name="connsiteX10" fmla="*/ 6062932 w 10393597"/>
              <a:gd name="connsiteY10" fmla="*/ 1797238 h 1797238"/>
              <a:gd name="connsiteX11" fmla="*/ 6062932 w 10393597"/>
              <a:gd name="connsiteY11" fmla="*/ 1797238 h 1797238"/>
              <a:gd name="connsiteX12" fmla="*/ 0 w 10393597"/>
              <a:gd name="connsiteY12" fmla="*/ 1797238 h 1797238"/>
              <a:gd name="connsiteX13" fmla="*/ 0 w 10393597"/>
              <a:gd name="connsiteY13" fmla="*/ 748849 h 1797238"/>
              <a:gd name="connsiteX14" fmla="*/ 0 w 10393597"/>
              <a:gd name="connsiteY14" fmla="*/ 299540 h 1797238"/>
              <a:gd name="connsiteX15" fmla="*/ 0 w 10393597"/>
              <a:gd name="connsiteY15" fmla="*/ 299540 h 1797238"/>
              <a:gd name="connsiteX16" fmla="*/ 0 w 10393597"/>
              <a:gd name="connsiteY16" fmla="*/ 0 h 17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93597" h="1797238">
                <a:moveTo>
                  <a:pt x="0" y="0"/>
                </a:moveTo>
                <a:lnTo>
                  <a:pt x="6062932" y="0"/>
                </a:lnTo>
                <a:lnTo>
                  <a:pt x="7301502" y="-192304"/>
                </a:lnTo>
                <a:lnTo>
                  <a:pt x="8661331" y="0"/>
                </a:lnTo>
                <a:lnTo>
                  <a:pt x="10393597" y="0"/>
                </a:lnTo>
                <a:lnTo>
                  <a:pt x="10393597" y="299540"/>
                </a:lnTo>
                <a:lnTo>
                  <a:pt x="10393597" y="299540"/>
                </a:lnTo>
                <a:lnTo>
                  <a:pt x="10393597" y="748849"/>
                </a:lnTo>
                <a:lnTo>
                  <a:pt x="10393597" y="1797238"/>
                </a:lnTo>
                <a:lnTo>
                  <a:pt x="8661331" y="1797238"/>
                </a:lnTo>
                <a:lnTo>
                  <a:pt x="6062932" y="1797238"/>
                </a:lnTo>
                <a:lnTo>
                  <a:pt x="6062932" y="1797238"/>
                </a:lnTo>
                <a:lnTo>
                  <a:pt x="0" y="1797238"/>
                </a:lnTo>
                <a:lnTo>
                  <a:pt x="0" y="748849"/>
                </a:lnTo>
                <a:lnTo>
                  <a:pt x="0" y="299540"/>
                </a:lnTo>
                <a:lnTo>
                  <a:pt x="0" y="299540"/>
                </a:lnTo>
                <a:lnTo>
                  <a:pt x="0" y="0"/>
                </a:lnTo>
                <a:close/>
              </a:path>
            </a:pathLst>
          </a:custGeom>
          <a:solidFill>
            <a:srgbClr val="6DD3F3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600" tIns="228600" rIns="228600" bIns="228600" numCol="1" spcCol="1270" anchor="ctr" anchorCtr="0">
            <a:noAutofit/>
          </a:bodyPr>
          <a:lstStyle/>
          <a:p>
            <a:pPr lvl="0" algn="ctr" defTabSz="2667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60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 SOBRENATURAL</a:t>
            </a:r>
            <a:r>
              <a:rPr lang="es-GT" sz="6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algn="ctr" defTabSz="2667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4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Génesis 15:7-21.</a:t>
            </a:r>
          </a:p>
        </p:txBody>
      </p:sp>
    </p:spTree>
    <p:extLst>
      <p:ext uri="{BB962C8B-B14F-4D97-AF65-F5344CB8AC3E}">
        <p14:creationId xmlns:p14="http://schemas.microsoft.com/office/powerpoint/2010/main" val="226385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da la promesa a Abram de heredar la tierra, pero Abram le pregunta ¿en qué conoceré que la he de heredar? V.7,8. “Una experiencia común creo, pero no estoy seguro”.</a:t>
            </a:r>
          </a:p>
        </p:txBody>
      </p:sp>
    </p:spTree>
    <p:extLst>
      <p:ext uri="{BB962C8B-B14F-4D97-AF65-F5344CB8AC3E}">
        <p14:creationId xmlns:p14="http://schemas.microsoft.com/office/powerpoint/2010/main" val="9023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 lnSpcReduction="10000"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firma un “convenio” un “pacto” con Abram, en nuestro tiempo sería a través hojas notariadas, pero Dios aquí lo realiza de una forma diferente. V.9.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Abram debía partir por la mitad a cada animal y poner una enfrente de otra, dejar un espacio para que alguien pueda caminar en medio de ellas, V:10.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Abram espera que Jehová aparezca y camine en medio de los cadáveres (firmar el contrato), Dios no viene inmediatamente, pero los buitres sí, V.11. “buitres símbolo del maligno”.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Abram cae en sueño profundo y el pavor de una grande oscuridad cayó sobre él, V.12. “Esto es un estado físico o espiritual que incluye temor o desesperación”</a:t>
            </a:r>
          </a:p>
        </p:txBody>
      </p:sp>
    </p:spTree>
    <p:extLst>
      <p:ext uri="{BB962C8B-B14F-4D97-AF65-F5344CB8AC3E}">
        <p14:creationId xmlns:p14="http://schemas.microsoft.com/office/powerpoint/2010/main" val="277408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repitió su promesa de pacto en relación con la tierra.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Señor informa acerca de la esclavitud y sufrimiento que Israel sufriría en Egipto, (400 años) más después volverían a la tierra prometida, V.13-16.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Señor se representa a sí mismo con dos emblemas: Un horno humeando, y una antorcha de fuego, V.17.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200" dirty="0"/>
              <a:t>El Señor ratificó su pacto con Abram, V.18-21.</a:t>
            </a:r>
          </a:p>
        </p:txBody>
      </p:sp>
    </p:spTree>
    <p:extLst>
      <p:ext uri="{BB962C8B-B14F-4D97-AF65-F5344CB8AC3E}">
        <p14:creationId xmlns:p14="http://schemas.microsoft.com/office/powerpoint/2010/main" val="40190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87953" cy="6131858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 startAt="4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Dios le hizo promesa sin duda alguna Él lo cumplirá a pesar de las circunstancias que esté viviendo Él nunca le fallará. </a:t>
            </a:r>
          </a:p>
        </p:txBody>
      </p:sp>
    </p:spTree>
    <p:extLst>
      <p:ext uri="{BB962C8B-B14F-4D97-AF65-F5344CB8AC3E}">
        <p14:creationId xmlns:p14="http://schemas.microsoft.com/office/powerpoint/2010/main" val="9291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177" y="176967"/>
            <a:ext cx="8375904" cy="4879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Forma libre 5"/>
          <p:cNvSpPr/>
          <p:nvPr/>
        </p:nvSpPr>
        <p:spPr>
          <a:xfrm>
            <a:off x="886501" y="4851506"/>
            <a:ext cx="10393597" cy="1804788"/>
          </a:xfrm>
          <a:custGeom>
            <a:avLst/>
            <a:gdLst>
              <a:gd name="connsiteX0" fmla="*/ 0 w 10393597"/>
              <a:gd name="connsiteY0" fmla="*/ 0 h 1797238"/>
              <a:gd name="connsiteX1" fmla="*/ 6062932 w 10393597"/>
              <a:gd name="connsiteY1" fmla="*/ 0 h 1797238"/>
              <a:gd name="connsiteX2" fmla="*/ 7301502 w 10393597"/>
              <a:gd name="connsiteY2" fmla="*/ -192304 h 1797238"/>
              <a:gd name="connsiteX3" fmla="*/ 8661331 w 10393597"/>
              <a:gd name="connsiteY3" fmla="*/ 0 h 1797238"/>
              <a:gd name="connsiteX4" fmla="*/ 10393597 w 10393597"/>
              <a:gd name="connsiteY4" fmla="*/ 0 h 1797238"/>
              <a:gd name="connsiteX5" fmla="*/ 10393597 w 10393597"/>
              <a:gd name="connsiteY5" fmla="*/ 299540 h 1797238"/>
              <a:gd name="connsiteX6" fmla="*/ 10393597 w 10393597"/>
              <a:gd name="connsiteY6" fmla="*/ 299540 h 1797238"/>
              <a:gd name="connsiteX7" fmla="*/ 10393597 w 10393597"/>
              <a:gd name="connsiteY7" fmla="*/ 748849 h 1797238"/>
              <a:gd name="connsiteX8" fmla="*/ 10393597 w 10393597"/>
              <a:gd name="connsiteY8" fmla="*/ 1797238 h 1797238"/>
              <a:gd name="connsiteX9" fmla="*/ 8661331 w 10393597"/>
              <a:gd name="connsiteY9" fmla="*/ 1797238 h 1797238"/>
              <a:gd name="connsiteX10" fmla="*/ 6062932 w 10393597"/>
              <a:gd name="connsiteY10" fmla="*/ 1797238 h 1797238"/>
              <a:gd name="connsiteX11" fmla="*/ 6062932 w 10393597"/>
              <a:gd name="connsiteY11" fmla="*/ 1797238 h 1797238"/>
              <a:gd name="connsiteX12" fmla="*/ 0 w 10393597"/>
              <a:gd name="connsiteY12" fmla="*/ 1797238 h 1797238"/>
              <a:gd name="connsiteX13" fmla="*/ 0 w 10393597"/>
              <a:gd name="connsiteY13" fmla="*/ 748849 h 1797238"/>
              <a:gd name="connsiteX14" fmla="*/ 0 w 10393597"/>
              <a:gd name="connsiteY14" fmla="*/ 299540 h 1797238"/>
              <a:gd name="connsiteX15" fmla="*/ 0 w 10393597"/>
              <a:gd name="connsiteY15" fmla="*/ 299540 h 1797238"/>
              <a:gd name="connsiteX16" fmla="*/ 0 w 10393597"/>
              <a:gd name="connsiteY16" fmla="*/ 0 h 17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93597" h="1797238">
                <a:moveTo>
                  <a:pt x="0" y="0"/>
                </a:moveTo>
                <a:lnTo>
                  <a:pt x="6062932" y="0"/>
                </a:lnTo>
                <a:lnTo>
                  <a:pt x="7301502" y="-192304"/>
                </a:lnTo>
                <a:lnTo>
                  <a:pt x="8661331" y="0"/>
                </a:lnTo>
                <a:lnTo>
                  <a:pt x="10393597" y="0"/>
                </a:lnTo>
                <a:lnTo>
                  <a:pt x="10393597" y="299540"/>
                </a:lnTo>
                <a:lnTo>
                  <a:pt x="10393597" y="299540"/>
                </a:lnTo>
                <a:lnTo>
                  <a:pt x="10393597" y="748849"/>
                </a:lnTo>
                <a:lnTo>
                  <a:pt x="10393597" y="1797238"/>
                </a:lnTo>
                <a:lnTo>
                  <a:pt x="8661331" y="1797238"/>
                </a:lnTo>
                <a:lnTo>
                  <a:pt x="6062932" y="1797238"/>
                </a:lnTo>
                <a:lnTo>
                  <a:pt x="6062932" y="1797238"/>
                </a:lnTo>
                <a:lnTo>
                  <a:pt x="0" y="1797238"/>
                </a:lnTo>
                <a:lnTo>
                  <a:pt x="0" y="748849"/>
                </a:lnTo>
                <a:lnTo>
                  <a:pt x="0" y="299540"/>
                </a:lnTo>
                <a:lnTo>
                  <a:pt x="0" y="299540"/>
                </a:lnTo>
                <a:lnTo>
                  <a:pt x="0" y="0"/>
                </a:lnTo>
                <a:close/>
              </a:path>
            </a:pathLst>
          </a:custGeom>
          <a:solidFill>
            <a:srgbClr val="6DD3F3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8600" tIns="228600" rIns="228600" bIns="228600" numCol="1" spcCol="1270" anchor="ctr" anchorCtr="0">
            <a:noAutofit/>
          </a:bodyPr>
          <a:lstStyle/>
          <a:p>
            <a:pPr lvl="0" algn="ctr" defTabSz="2667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OMISIÓN PELIGROSA</a:t>
            </a:r>
            <a:r>
              <a:rPr lang="es-GT" sz="6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 algn="ctr" defTabSz="2667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Éxodo 4:19-26.</a:t>
            </a:r>
          </a:p>
        </p:txBody>
      </p:sp>
    </p:spTree>
    <p:extLst>
      <p:ext uri="{BB962C8B-B14F-4D97-AF65-F5344CB8AC3E}">
        <p14:creationId xmlns:p14="http://schemas.microsoft.com/office/powerpoint/2010/main" val="329969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TM04033927[[fn=Evento principal]]</Template>
  <TotalTime>237</TotalTime>
  <Words>989</Words>
  <Application>Microsoft Office PowerPoint</Application>
  <PresentationFormat>Panorámica</PresentationFormat>
  <Paragraphs>55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PASAJES DIFÍCILES EN GÉNESIS Y ÉXODO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ENSEÑA EL EVANGELIO EN ROMA</dc:title>
  <dc:creator>Alfonso Gaitan</dc:creator>
  <cp:lastModifiedBy>David Rodríguez Zamora</cp:lastModifiedBy>
  <cp:revision>60</cp:revision>
  <dcterms:created xsi:type="dcterms:W3CDTF">2017-05-24T14:49:51Z</dcterms:created>
  <dcterms:modified xsi:type="dcterms:W3CDTF">2021-03-31T02:55:38Z</dcterms:modified>
</cp:coreProperties>
</file>